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Lst>
  <p:sldSz cx="18288000" cy="10287000"/>
  <p:notesSz cx="6858000" cy="9144000"/>
  <p:embeddedFontLst>
    <p:embeddedFont>
      <p:font typeface="Aileron" panose="020B0604020202020204" charset="0"/>
      <p:regular r:id="rId32"/>
    </p:embeddedFont>
    <p:embeddedFont>
      <p:font typeface="Aileron Bold" panose="020B0604020202020204" charset="0"/>
      <p:regular r:id="rId33"/>
    </p:embeddedFont>
    <p:embeddedFont>
      <p:font typeface="Aileron Heavy" panose="020B0604020202020204" charset="0"/>
      <p:regular r:id="rId34"/>
    </p:embeddedFont>
    <p:embeddedFont>
      <p:font typeface="Aileron Ultra-Bold" panose="020B0604020202020204" charset="0"/>
      <p:regular r:id="rId35"/>
    </p:embeddedFont>
    <p:embeddedFont>
      <p:font typeface="Canva Sans Bold" panose="020B0604020202020204" charset="0"/>
      <p:regular r:id="rId36"/>
    </p:embeddedFont>
    <p:embeddedFont>
      <p:font typeface="Fraunces" panose="020B0604020202020204" charset="0"/>
      <p:regular r:id="rId37"/>
    </p:embeddedFont>
    <p:embeddedFont>
      <p:font typeface="Fraunces Bold" panose="020B0604020202020204" charset="0"/>
      <p:regular r:id="rId38"/>
    </p:embeddedFont>
    <p:embeddedFont>
      <p:font typeface="Fraunces Semi-Bold" panose="020B0604020202020204" charset="0"/>
      <p:regular r:id="rId3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191" autoAdjust="0"/>
    <p:restoredTop sz="94622" autoAdjust="0"/>
  </p:normalViewPr>
  <p:slideViewPr>
    <p:cSldViewPr>
      <p:cViewPr>
        <p:scale>
          <a:sx n="50" d="100"/>
          <a:sy n="50" d="100"/>
        </p:scale>
        <p:origin x="570" y="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8.fntdata"/><Relationship Id="rId21" Type="http://schemas.openxmlformats.org/officeDocument/2006/relationships/slide" Target="slides/slide20.xml"/><Relationship Id="rId34" Type="http://schemas.openxmlformats.org/officeDocument/2006/relationships/font" Target="fonts/font3.fntdata"/><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4.fntdata"/><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openxmlformats.org/officeDocument/2006/relationships/font" Target="fonts/font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24.04.2024</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Strengths :</a:t>
            </a:r>
          </a:p>
          <a:p>
            <a:endParaRPr lang="en-US"/>
          </a:p>
          <a:p>
            <a:r>
              <a:rPr lang="en-US"/>
              <a:t>Unique Flavors: Haldiram offers a variety of snacks with distinct flavors and ingredients, potentially unseen in the Swiss market.</a:t>
            </a:r>
          </a:p>
          <a:p>
            <a:endParaRPr lang="en-US"/>
          </a:p>
          <a:p>
            <a:r>
              <a:rPr lang="en-US"/>
              <a:t>Brand Recognition: Haldiram is a well-established brand in India, potentially creating brand trust among the Indian </a:t>
            </a:r>
          </a:p>
          <a:p>
            <a:r>
              <a:rPr lang="en-US"/>
              <a:t>diaspora in Switzerland.</a:t>
            </a:r>
          </a:p>
          <a:p>
            <a:endParaRPr lang="en-US"/>
          </a:p>
          <a:p>
            <a:r>
              <a:rPr lang="en-US"/>
              <a:t>Health-Conscious Options: If Haldiram offers healthy snack options, it can cater to the growing health-conscious trend in Switzerland.</a:t>
            </a:r>
          </a:p>
          <a:p>
            <a:endParaRPr lang="en-US"/>
          </a:p>
          <a:p>
            <a:r>
              <a:rPr lang="en-US"/>
              <a:t>Weaknesses :</a:t>
            </a:r>
          </a:p>
          <a:p>
            <a:endParaRPr lang="en-US"/>
          </a:p>
          <a:p>
            <a:r>
              <a:rPr lang="en-US"/>
              <a:t>Limited Brand Awareness: For most Swiss consumers, Haldiram will be a new brand, requiring significant marketing efforts.</a:t>
            </a:r>
          </a:p>
          <a:p>
            <a:endParaRPr lang="en-US"/>
          </a:p>
          <a:p>
            <a:r>
              <a:rPr lang="en-US"/>
              <a:t>Distribution Network: Establishing a distribution network for a new brand in Switzerland can be challenging and expensive.</a:t>
            </a:r>
          </a:p>
          <a:p>
            <a:endParaRPr lang="en-US"/>
          </a:p>
          <a:p>
            <a:r>
              <a:rPr lang="en-US"/>
              <a:t>Price Sensitivity: Haldiram might need to adjust pricing to be competitive in the Swiss market while maintaining profitability.</a:t>
            </a:r>
          </a:p>
          <a:p>
            <a:r>
              <a:rPr lang="en-US"/>
              <a:t>Opportunities :</a:t>
            </a:r>
          </a:p>
          <a:p>
            <a:endParaRPr lang="en-US"/>
          </a:p>
          <a:p>
            <a:r>
              <a:rPr lang="en-US"/>
              <a:t>Growing Snack Market: The Swiss snack market is flourishing, presenting an opportunity for new entrants like Haldiram.</a:t>
            </a:r>
          </a:p>
          <a:p>
            <a:endParaRPr lang="en-US"/>
          </a:p>
          <a:p>
            <a:r>
              <a:rPr lang="en-US"/>
              <a:t>Interest in Ethnic Flavors: The increasing multicultural population in Switzerland might be receptive to Haldiram's unique flavors.</a:t>
            </a:r>
          </a:p>
          <a:p>
            <a:endParaRPr lang="en-US"/>
          </a:p>
          <a:p>
            <a:r>
              <a:rPr lang="en-US"/>
              <a:t>Premium Positioning: High-quality, well-priced Haldiram snacks can position themselves as a premium import item.</a:t>
            </a:r>
          </a:p>
          <a:p>
            <a:endParaRPr lang="en-US"/>
          </a:p>
          <a:p>
            <a:r>
              <a:rPr lang="en-US"/>
              <a:t>Threats :</a:t>
            </a:r>
          </a:p>
          <a:p>
            <a:endParaRPr lang="en-US"/>
          </a:p>
          <a:p>
            <a:r>
              <a:rPr lang="en-US"/>
              <a:t>Competition: The Swiss market is dominated by established local and international snack brands.</a:t>
            </a:r>
          </a:p>
          <a:p>
            <a:endParaRPr lang="en-US"/>
          </a:p>
          <a:p>
            <a:r>
              <a:rPr lang="en-US"/>
              <a:t>Strict Regulations: Switzerland has strict food safety and labeling regulations that Haldiram must comply with.</a:t>
            </a:r>
          </a:p>
          <a:p>
            <a:endParaRPr lang="en-US"/>
          </a:p>
          <a:p>
            <a:r>
              <a:rPr lang="en-US"/>
              <a:t>Economic Fluctuations: Fluctuations in exchange rates between the Swiss Franc and Indian Rupee can impact profit margins.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4/24/2024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4/24/2024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4/24/2024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4/24/2024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8.png"/></Relationships>
</file>

<file path=ppt/slides/_rels/slide10.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43.png"/><Relationship Id="rId4" Type="http://schemas.openxmlformats.org/officeDocument/2006/relationships/image" Target="../media/image42.png"/></Relationships>
</file>

<file path=ppt/slides/_rels/slide1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46.png"/></Relationships>
</file>

<file path=ppt/slides/_rels/slide13.xml.rels><?xml version="1.0" encoding="UTF-8" standalone="yes"?>
<Relationships xmlns="http://schemas.openxmlformats.org/package/2006/relationships"><Relationship Id="rId8" Type="http://schemas.openxmlformats.org/officeDocument/2006/relationships/image" Target="../media/image52.svg"/><Relationship Id="rId3" Type="http://schemas.openxmlformats.org/officeDocument/2006/relationships/image" Target="../media/image48.svg"/><Relationship Id="rId7" Type="http://schemas.openxmlformats.org/officeDocument/2006/relationships/image" Target="../media/image51.png"/><Relationship Id="rId2" Type="http://schemas.openxmlformats.org/officeDocument/2006/relationships/image" Target="../media/image47.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50.svg"/><Relationship Id="rId4" Type="http://schemas.openxmlformats.org/officeDocument/2006/relationships/image" Target="../media/image49.png"/></Relationships>
</file>

<file path=ppt/slides/_rels/slide14.xml.rels><?xml version="1.0" encoding="UTF-8" standalone="yes"?>
<Relationships xmlns="http://schemas.openxmlformats.org/package/2006/relationships"><Relationship Id="rId3" Type="http://schemas.openxmlformats.org/officeDocument/2006/relationships/image" Target="../media/image54.svg"/><Relationship Id="rId2" Type="http://schemas.openxmlformats.org/officeDocument/2006/relationships/image" Target="../media/image53.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56.svg"/><Relationship Id="rId4" Type="http://schemas.openxmlformats.org/officeDocument/2006/relationships/image" Target="../media/image55.png"/></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60.svg"/><Relationship Id="rId2" Type="http://schemas.openxmlformats.org/officeDocument/2006/relationships/image" Target="../media/image59.png"/><Relationship Id="rId1" Type="http://schemas.openxmlformats.org/officeDocument/2006/relationships/slideLayout" Target="../slideLayouts/slideLayout7.xml"/><Relationship Id="rId6" Type="http://schemas.openxmlformats.org/officeDocument/2006/relationships/image" Target="../media/image58.jpeg"/><Relationship Id="rId5" Type="http://schemas.openxmlformats.org/officeDocument/2006/relationships/image" Target="../media/image8.png"/><Relationship Id="rId4" Type="http://schemas.openxmlformats.org/officeDocument/2006/relationships/image" Target="../media/image57.png"/></Relationships>
</file>

<file path=ppt/slides/_rels/slide1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0.svg"/><Relationship Id="rId7" Type="http://schemas.openxmlformats.org/officeDocument/2006/relationships/image" Target="../media/image13.pn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12.svg"/><Relationship Id="rId4" Type="http://schemas.openxmlformats.org/officeDocument/2006/relationships/image" Target="../media/image11.png"/></Relationships>
</file>

<file path=ppt/slides/_rels/slide20.xml.rels><?xml version="1.0" encoding="UTF-8" standalone="yes"?>
<Relationships xmlns="http://schemas.openxmlformats.org/package/2006/relationships"><Relationship Id="rId3" Type="http://schemas.openxmlformats.org/officeDocument/2006/relationships/image" Target="../media/image63.svg"/><Relationship Id="rId2" Type="http://schemas.openxmlformats.org/officeDocument/2006/relationships/image" Target="../media/image62.png"/><Relationship Id="rId1" Type="http://schemas.openxmlformats.org/officeDocument/2006/relationships/slideLayout" Target="../slideLayouts/slideLayout7.xml"/><Relationship Id="rId5" Type="http://schemas.openxmlformats.org/officeDocument/2006/relationships/hyperlink" Target="https://1drv.ms/x/c/b044868a11ac1b61/Ecm3ArsmC9RKh7QWGxB_2EsBvA3KIkNynhnXHPDxMIRu3A?e=zOG38r" TargetMode="External"/><Relationship Id="rId4" Type="http://schemas.openxmlformats.org/officeDocument/2006/relationships/image" Target="../media/image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hyperlink" Target="https://www.lloydsbanktrade.com/en/market-potential/switzerland/distribution" TargetMode="External"/><Relationship Id="rId2" Type="http://schemas.openxmlformats.org/officeDocument/2006/relationships/image" Target="../media/image64.pn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2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7.xml"/><Relationship Id="rId5" Type="http://schemas.openxmlformats.org/officeDocument/2006/relationships/image" Target="../media/image67.png"/><Relationship Id="rId4" Type="http://schemas.openxmlformats.org/officeDocument/2006/relationships/image" Target="../media/image8.png"/></Relationships>
</file>

<file path=ppt/slides/_rels/slide2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71.svg"/><Relationship Id="rId7" Type="http://schemas.openxmlformats.org/officeDocument/2006/relationships/image" Target="../media/image75.svg"/><Relationship Id="rId2" Type="http://schemas.openxmlformats.org/officeDocument/2006/relationships/image" Target="../media/image70.png"/><Relationship Id="rId1" Type="http://schemas.openxmlformats.org/officeDocument/2006/relationships/slideLayout" Target="../slideLayouts/slideLayout7.xml"/><Relationship Id="rId6" Type="http://schemas.openxmlformats.org/officeDocument/2006/relationships/image" Target="../media/image74.png"/><Relationship Id="rId5" Type="http://schemas.openxmlformats.org/officeDocument/2006/relationships/image" Target="../media/image73.svg"/><Relationship Id="rId4" Type="http://schemas.openxmlformats.org/officeDocument/2006/relationships/image" Target="../media/image72.png"/></Relationships>
</file>

<file path=ppt/slides/_rels/slide3.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6.svg"/><Relationship Id="rId7" Type="http://schemas.openxmlformats.org/officeDocument/2006/relationships/hyperlink" Target="https://www.bikaji.com/pub/media/Industry-Report-dated-30092022.pdf" TargetMode="External"/><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10.svg"/><Relationship Id="rId4" Type="http://schemas.openxmlformats.org/officeDocument/2006/relationships/image" Target="../media/image9.png"/><Relationship Id="rId9" Type="http://schemas.openxmlformats.org/officeDocument/2006/relationships/image" Target="../media/image18.png"/></Relationships>
</file>

<file path=ppt/slides/_rels/slide4.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0.svg"/><Relationship Id="rId7" Type="http://schemas.openxmlformats.org/officeDocument/2006/relationships/image" Target="../media/image21.pn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20.svg"/><Relationship Id="rId10" Type="http://schemas.openxmlformats.org/officeDocument/2006/relationships/image" Target="../media/image24.png"/><Relationship Id="rId4" Type="http://schemas.openxmlformats.org/officeDocument/2006/relationships/image" Target="../media/image19.png"/><Relationship Id="rId9" Type="http://schemas.openxmlformats.org/officeDocument/2006/relationships/image" Target="../media/image23.png"/></Relationships>
</file>

<file path=ppt/slides/_rels/slide5.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28.svg"/><Relationship Id="rId4" Type="http://schemas.openxmlformats.org/officeDocument/2006/relationships/image" Target="../media/image27.png"/></Relationships>
</file>

<file path=ppt/slides/_rels/slide7.xml.rels><?xml version="1.0" encoding="UTF-8" standalone="yes"?>
<Relationships xmlns="http://schemas.openxmlformats.org/package/2006/relationships"><Relationship Id="rId3" Type="http://schemas.openxmlformats.org/officeDocument/2006/relationships/image" Target="../media/image31.svg"/><Relationship Id="rId7" Type="http://schemas.openxmlformats.org/officeDocument/2006/relationships/image" Target="../media/image8.png"/><Relationship Id="rId2"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image" Target="../media/image33.svg"/><Relationship Id="rId4" Type="http://schemas.openxmlformats.org/officeDocument/2006/relationships/image" Target="../media/image32.png"/></Relationships>
</file>

<file path=ppt/slides/_rels/slide8.xml.rels><?xml version="1.0" encoding="UTF-8" standalone="yes"?>
<Relationships xmlns="http://schemas.openxmlformats.org/package/2006/relationships"><Relationship Id="rId8" Type="http://schemas.openxmlformats.org/officeDocument/2006/relationships/hyperlink" Target="https://www.fao.org/nutrition/education/food-dietary-guidelines/regions/countries/switzerland/en/" TargetMode="External"/><Relationship Id="rId3" Type="http://schemas.openxmlformats.org/officeDocument/2006/relationships/image" Target="../media/image35.png"/><Relationship Id="rId7" Type="http://schemas.openxmlformats.org/officeDocument/2006/relationships/image" Target="../media/image37.png"/><Relationship Id="rId2" Type="http://schemas.openxmlformats.org/officeDocument/2006/relationships/hyperlink" Target="https://www.researchgate.net/figure/The-four-language-areas-of-Switzerland-Source-BFS-2022-Die-vier-Sprachgebiete-der_fig3_376680788" TargetMode="External"/><Relationship Id="rId1" Type="http://schemas.openxmlformats.org/officeDocument/2006/relationships/slideLayout" Target="../slideLayouts/slideLayout7.xml"/><Relationship Id="rId6" Type="http://schemas.openxmlformats.org/officeDocument/2006/relationships/hyperlink" Target="https://www.globaldata.com/data-insights/macroeconomic/switzerland-population-distribution-in-by-age/" TargetMode="External"/><Relationship Id="rId11" Type="http://schemas.openxmlformats.org/officeDocument/2006/relationships/image" Target="../media/image8.png"/><Relationship Id="rId5" Type="http://schemas.openxmlformats.org/officeDocument/2006/relationships/image" Target="../media/image36.png"/><Relationship Id="rId10" Type="http://schemas.openxmlformats.org/officeDocument/2006/relationships/image" Target="../media/image39.png"/><Relationship Id="rId4" Type="http://schemas.openxmlformats.org/officeDocument/2006/relationships/hyperlink" Target="https://worldpopulationreview.com/countries/by-gdp" TargetMode="External"/><Relationship Id="rId9" Type="http://schemas.openxmlformats.org/officeDocument/2006/relationships/image" Target="../media/image38.png"/></Relationships>
</file>

<file path=ppt/slides/_rels/slide9.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Layout" Target="../slideLayouts/slideLayout7.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CFAFA"/>
        </a:solidFill>
        <a:effectLst/>
      </p:bgPr>
    </p:bg>
    <p:spTree>
      <p:nvGrpSpPr>
        <p:cNvPr id="1" name=""/>
        <p:cNvGrpSpPr/>
        <p:nvPr/>
      </p:nvGrpSpPr>
      <p:grpSpPr>
        <a:xfrm>
          <a:off x="0" y="0"/>
          <a:ext cx="0" cy="0"/>
          <a:chOff x="0" y="0"/>
          <a:chExt cx="0" cy="0"/>
        </a:xfrm>
      </p:grpSpPr>
      <p:sp>
        <p:nvSpPr>
          <p:cNvPr id="2" name="Freeform 2"/>
          <p:cNvSpPr/>
          <p:nvPr/>
        </p:nvSpPr>
        <p:spPr>
          <a:xfrm rot="7908640">
            <a:off x="-459305" y="649149"/>
            <a:ext cx="10020529" cy="11946980"/>
          </a:xfrm>
          <a:custGeom>
            <a:avLst/>
            <a:gdLst/>
            <a:ahLst/>
            <a:cxnLst/>
            <a:rect l="l" t="t" r="r" b="b"/>
            <a:pathLst>
              <a:path w="10020529" h="11946980">
                <a:moveTo>
                  <a:pt x="0" y="0"/>
                </a:moveTo>
                <a:lnTo>
                  <a:pt x="10020530" y="0"/>
                </a:lnTo>
                <a:lnTo>
                  <a:pt x="10020530" y="11946979"/>
                </a:lnTo>
                <a:lnTo>
                  <a:pt x="0" y="1194697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4477796">
            <a:off x="8487972" y="4934387"/>
            <a:ext cx="12192577" cy="9662617"/>
          </a:xfrm>
          <a:custGeom>
            <a:avLst/>
            <a:gdLst/>
            <a:ahLst/>
            <a:cxnLst/>
            <a:rect l="l" t="t" r="r" b="b"/>
            <a:pathLst>
              <a:path w="12192577" h="9662617">
                <a:moveTo>
                  <a:pt x="0" y="0"/>
                </a:moveTo>
                <a:lnTo>
                  <a:pt x="12192577" y="0"/>
                </a:lnTo>
                <a:lnTo>
                  <a:pt x="12192577" y="9662617"/>
                </a:lnTo>
                <a:lnTo>
                  <a:pt x="0" y="966261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rot="-2141525">
            <a:off x="6983724" y="-2586692"/>
            <a:ext cx="8311246" cy="7230784"/>
          </a:xfrm>
          <a:custGeom>
            <a:avLst/>
            <a:gdLst/>
            <a:ahLst/>
            <a:cxnLst/>
            <a:rect l="l" t="t" r="r" b="b"/>
            <a:pathLst>
              <a:path w="8311246" h="7230784">
                <a:moveTo>
                  <a:pt x="0" y="0"/>
                </a:moveTo>
                <a:lnTo>
                  <a:pt x="8311246" y="0"/>
                </a:lnTo>
                <a:lnTo>
                  <a:pt x="8311246" y="7230784"/>
                </a:lnTo>
                <a:lnTo>
                  <a:pt x="0" y="723078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5" name="Group 5"/>
          <p:cNvGrpSpPr/>
          <p:nvPr/>
        </p:nvGrpSpPr>
        <p:grpSpPr>
          <a:xfrm>
            <a:off x="10561006" y="3268526"/>
            <a:ext cx="6062714" cy="4284549"/>
            <a:chOff x="0" y="0"/>
            <a:chExt cx="1107141" cy="782422"/>
          </a:xfrm>
        </p:grpSpPr>
        <p:sp>
          <p:nvSpPr>
            <p:cNvPr id="6" name="Freeform 6"/>
            <p:cNvSpPr/>
            <p:nvPr/>
          </p:nvSpPr>
          <p:spPr>
            <a:xfrm>
              <a:off x="0" y="0"/>
              <a:ext cx="1107141" cy="782422"/>
            </a:xfrm>
            <a:custGeom>
              <a:avLst/>
              <a:gdLst/>
              <a:ahLst/>
              <a:cxnLst/>
              <a:rect l="l" t="t" r="r" b="b"/>
              <a:pathLst>
                <a:path w="1107141" h="782422">
                  <a:moveTo>
                    <a:pt x="29370" y="0"/>
                  </a:moveTo>
                  <a:lnTo>
                    <a:pt x="1077770" y="0"/>
                  </a:lnTo>
                  <a:cubicBezTo>
                    <a:pt x="1085560" y="0"/>
                    <a:pt x="1093030" y="3094"/>
                    <a:pt x="1098538" y="8602"/>
                  </a:cubicBezTo>
                  <a:cubicBezTo>
                    <a:pt x="1104046" y="14110"/>
                    <a:pt x="1107141" y="21581"/>
                    <a:pt x="1107141" y="29370"/>
                  </a:cubicBezTo>
                  <a:lnTo>
                    <a:pt x="1107141" y="753051"/>
                  </a:lnTo>
                  <a:cubicBezTo>
                    <a:pt x="1107141" y="769272"/>
                    <a:pt x="1093991" y="782422"/>
                    <a:pt x="1077770" y="782422"/>
                  </a:cubicBezTo>
                  <a:lnTo>
                    <a:pt x="29370" y="782422"/>
                  </a:lnTo>
                  <a:cubicBezTo>
                    <a:pt x="21581" y="782422"/>
                    <a:pt x="14110" y="779327"/>
                    <a:pt x="8602" y="773819"/>
                  </a:cubicBezTo>
                  <a:cubicBezTo>
                    <a:pt x="3094" y="768311"/>
                    <a:pt x="0" y="760841"/>
                    <a:pt x="0" y="753051"/>
                  </a:cubicBezTo>
                  <a:lnTo>
                    <a:pt x="0" y="29370"/>
                  </a:lnTo>
                  <a:cubicBezTo>
                    <a:pt x="0" y="13150"/>
                    <a:pt x="13150" y="0"/>
                    <a:pt x="29370" y="0"/>
                  </a:cubicBezTo>
                  <a:close/>
                </a:path>
              </a:pathLst>
            </a:custGeom>
            <a:blipFill>
              <a:blip r:embed="rId8"/>
              <a:stretch>
                <a:fillRect l="-2910" r="-2910"/>
              </a:stretch>
            </a:blipFill>
          </p:spPr>
        </p:sp>
      </p:grpSp>
      <p:sp>
        <p:nvSpPr>
          <p:cNvPr id="7" name="Freeform 7"/>
          <p:cNvSpPr/>
          <p:nvPr/>
        </p:nvSpPr>
        <p:spPr>
          <a:xfrm>
            <a:off x="17259300" y="0"/>
            <a:ext cx="1028700" cy="1052080"/>
          </a:xfrm>
          <a:custGeom>
            <a:avLst/>
            <a:gdLst/>
            <a:ahLst/>
            <a:cxnLst/>
            <a:rect l="l" t="t" r="r" b="b"/>
            <a:pathLst>
              <a:path w="1028700" h="1052080">
                <a:moveTo>
                  <a:pt x="0" y="0"/>
                </a:moveTo>
                <a:lnTo>
                  <a:pt x="1028700" y="0"/>
                </a:lnTo>
                <a:lnTo>
                  <a:pt x="1028700" y="1052080"/>
                </a:lnTo>
                <a:lnTo>
                  <a:pt x="0" y="1052080"/>
                </a:lnTo>
                <a:lnTo>
                  <a:pt x="0" y="0"/>
                </a:lnTo>
                <a:close/>
              </a:path>
            </a:pathLst>
          </a:custGeom>
          <a:blipFill>
            <a:blip r:embed="rId9"/>
            <a:stretch>
              <a:fillRect/>
            </a:stretch>
          </a:blipFill>
        </p:spPr>
      </p:sp>
      <p:sp>
        <p:nvSpPr>
          <p:cNvPr id="8" name="TextBox 8"/>
          <p:cNvSpPr txBox="1"/>
          <p:nvPr/>
        </p:nvSpPr>
        <p:spPr>
          <a:xfrm>
            <a:off x="1225114" y="3890323"/>
            <a:ext cx="7084799" cy="3662752"/>
          </a:xfrm>
          <a:prstGeom prst="rect">
            <a:avLst/>
          </a:prstGeom>
        </p:spPr>
        <p:txBody>
          <a:bodyPr lIns="0" tIns="0" rIns="0" bIns="0" rtlCol="0" anchor="t">
            <a:spAutoFit/>
          </a:bodyPr>
          <a:lstStyle/>
          <a:p>
            <a:pPr marL="0" lvl="0" indent="0">
              <a:lnSpc>
                <a:spcPts val="7139"/>
              </a:lnSpc>
            </a:pPr>
            <a:r>
              <a:rPr lang="en-US" sz="7139">
                <a:solidFill>
                  <a:srgbClr val="FAF2E9"/>
                </a:solidFill>
                <a:latin typeface="Fraunces Semi-Bold"/>
              </a:rPr>
              <a:t>Launching and Positioning Haldiram’s in Switzerland</a:t>
            </a:r>
          </a:p>
        </p:txBody>
      </p:sp>
      <p:sp>
        <p:nvSpPr>
          <p:cNvPr id="9" name="TextBox 9"/>
          <p:cNvSpPr txBox="1"/>
          <p:nvPr/>
        </p:nvSpPr>
        <p:spPr>
          <a:xfrm>
            <a:off x="12836146" y="8802384"/>
            <a:ext cx="4898673" cy="963312"/>
          </a:xfrm>
          <a:prstGeom prst="rect">
            <a:avLst/>
          </a:prstGeom>
        </p:spPr>
        <p:txBody>
          <a:bodyPr lIns="0" tIns="0" rIns="0" bIns="0" rtlCol="0" anchor="t">
            <a:spAutoFit/>
          </a:bodyPr>
          <a:lstStyle/>
          <a:p>
            <a:pPr algn="r">
              <a:lnSpc>
                <a:spcPts val="2563"/>
              </a:lnSpc>
            </a:pPr>
            <a:r>
              <a:rPr lang="en-US" sz="1831">
                <a:solidFill>
                  <a:srgbClr val="004B35"/>
                </a:solidFill>
                <a:latin typeface="Fraunces"/>
              </a:rPr>
              <a:t>PRESENTED BY: POLY RABIDAS</a:t>
            </a:r>
          </a:p>
          <a:p>
            <a:pPr algn="r">
              <a:lnSpc>
                <a:spcPts val="2563"/>
              </a:lnSpc>
            </a:pPr>
            <a:r>
              <a:rPr lang="en-US" sz="1831">
                <a:solidFill>
                  <a:srgbClr val="004B35"/>
                </a:solidFill>
                <a:latin typeface="Fraunces"/>
              </a:rPr>
              <a:t>RADHIKA AGARWAL</a:t>
            </a:r>
          </a:p>
          <a:p>
            <a:pPr marL="0" lvl="0" indent="0" algn="r">
              <a:lnSpc>
                <a:spcPts val="2563"/>
              </a:lnSpc>
              <a:spcBef>
                <a:spcPct val="0"/>
              </a:spcBef>
            </a:pPr>
            <a:r>
              <a:rPr lang="en-US" sz="1831">
                <a:solidFill>
                  <a:srgbClr val="004B35"/>
                </a:solidFill>
                <a:latin typeface="Fraunces"/>
              </a:rPr>
              <a:t>MOHSIN HASSAN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AF2E9"/>
        </a:solidFill>
        <a:effectLst/>
      </p:bgPr>
    </p:bg>
    <p:spTree>
      <p:nvGrpSpPr>
        <p:cNvPr id="1" name=""/>
        <p:cNvGrpSpPr/>
        <p:nvPr/>
      </p:nvGrpSpPr>
      <p:grpSpPr>
        <a:xfrm>
          <a:off x="0" y="0"/>
          <a:ext cx="0" cy="0"/>
          <a:chOff x="0" y="0"/>
          <a:chExt cx="0" cy="0"/>
        </a:xfrm>
      </p:grpSpPr>
      <p:sp>
        <p:nvSpPr>
          <p:cNvPr id="2" name="TextBox 2"/>
          <p:cNvSpPr txBox="1"/>
          <p:nvPr/>
        </p:nvSpPr>
        <p:spPr>
          <a:xfrm>
            <a:off x="607587" y="1038225"/>
            <a:ext cx="16042621" cy="3932932"/>
          </a:xfrm>
          <a:prstGeom prst="rect">
            <a:avLst/>
          </a:prstGeom>
        </p:spPr>
        <p:txBody>
          <a:bodyPr lIns="0" tIns="0" rIns="0" bIns="0" rtlCol="0" anchor="t">
            <a:spAutoFit/>
          </a:bodyPr>
          <a:lstStyle/>
          <a:p>
            <a:pPr>
              <a:lnSpc>
                <a:spcPts val="3480"/>
              </a:lnSpc>
              <a:spcBef>
                <a:spcPct val="0"/>
              </a:spcBef>
            </a:pPr>
            <a:r>
              <a:rPr lang="en-US" sz="2900">
                <a:solidFill>
                  <a:srgbClr val="000000"/>
                </a:solidFill>
                <a:latin typeface="Fraunces Semi-Bold"/>
              </a:rPr>
              <a:t>Social:</a:t>
            </a:r>
          </a:p>
          <a:p>
            <a:pPr>
              <a:lnSpc>
                <a:spcPts val="3480"/>
              </a:lnSpc>
              <a:spcBef>
                <a:spcPct val="0"/>
              </a:spcBef>
            </a:pPr>
            <a:endParaRPr lang="en-US" sz="2900">
              <a:solidFill>
                <a:srgbClr val="000000"/>
              </a:solidFill>
              <a:latin typeface="Fraunces Semi-Bold"/>
            </a:endParaRPr>
          </a:p>
          <a:p>
            <a:pPr marL="626123" lvl="1" indent="-313062">
              <a:lnSpc>
                <a:spcPts val="3480"/>
              </a:lnSpc>
              <a:buFont typeface="Arial"/>
              <a:buChar char="•"/>
            </a:pPr>
            <a:r>
              <a:rPr lang="en-US" sz="2900">
                <a:solidFill>
                  <a:srgbClr val="000000"/>
                </a:solidFill>
                <a:latin typeface="Fraunces Semi-Bold"/>
              </a:rPr>
              <a:t>Health-Conscious Consumers: Many Swiss consumers prioritize health and wellness. </a:t>
            </a:r>
          </a:p>
          <a:p>
            <a:pPr>
              <a:lnSpc>
                <a:spcPts val="3480"/>
              </a:lnSpc>
            </a:pPr>
            <a:endParaRPr lang="en-US" sz="2900">
              <a:solidFill>
                <a:srgbClr val="000000"/>
              </a:solidFill>
              <a:latin typeface="Fraunces Semi-Bold"/>
            </a:endParaRPr>
          </a:p>
          <a:p>
            <a:pPr marL="626123" lvl="1" indent="-313062">
              <a:lnSpc>
                <a:spcPts val="3480"/>
              </a:lnSpc>
              <a:buFont typeface="Arial"/>
              <a:buChar char="•"/>
            </a:pPr>
            <a:r>
              <a:rPr lang="en-US" sz="2900">
                <a:solidFill>
                  <a:srgbClr val="000000"/>
                </a:solidFill>
                <a:latin typeface="Fraunces Semi-Bold"/>
              </a:rPr>
              <a:t>Multicultural Society: Switzerland has a diverse population. Offering a variety of snack flavors or spice levels to cater to different preferences.</a:t>
            </a:r>
          </a:p>
          <a:p>
            <a:pPr>
              <a:lnSpc>
                <a:spcPts val="3480"/>
              </a:lnSpc>
            </a:pPr>
            <a:endParaRPr lang="en-US" sz="2900">
              <a:solidFill>
                <a:srgbClr val="000000"/>
              </a:solidFill>
              <a:latin typeface="Fraunces Semi-Bold"/>
            </a:endParaRPr>
          </a:p>
          <a:p>
            <a:pPr marL="626123" lvl="1" indent="-313062">
              <a:lnSpc>
                <a:spcPts val="3480"/>
              </a:lnSpc>
              <a:buFont typeface="Arial"/>
              <a:buChar char="•"/>
            </a:pPr>
            <a:r>
              <a:rPr lang="en-US" sz="2900">
                <a:solidFill>
                  <a:srgbClr val="000000"/>
                </a:solidFill>
                <a:latin typeface="Fraunces Semi-Bold"/>
              </a:rPr>
              <a:t>Transparency and Sustainability: Swiss consumers value transparency in sourcing and ethical production methods. </a:t>
            </a:r>
          </a:p>
        </p:txBody>
      </p:sp>
      <p:sp>
        <p:nvSpPr>
          <p:cNvPr id="3" name="Freeform 3"/>
          <p:cNvSpPr/>
          <p:nvPr/>
        </p:nvSpPr>
        <p:spPr>
          <a:xfrm>
            <a:off x="8628897" y="4874266"/>
            <a:ext cx="11266628" cy="7379642"/>
          </a:xfrm>
          <a:custGeom>
            <a:avLst/>
            <a:gdLst/>
            <a:ahLst/>
            <a:cxnLst/>
            <a:rect l="l" t="t" r="r" b="b"/>
            <a:pathLst>
              <a:path w="11266628" h="7379642">
                <a:moveTo>
                  <a:pt x="0" y="0"/>
                </a:moveTo>
                <a:lnTo>
                  <a:pt x="11266629" y="0"/>
                </a:lnTo>
                <a:lnTo>
                  <a:pt x="11266629" y="7379642"/>
                </a:lnTo>
                <a:lnTo>
                  <a:pt x="0" y="737964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TextBox 4"/>
          <p:cNvSpPr txBox="1"/>
          <p:nvPr/>
        </p:nvSpPr>
        <p:spPr>
          <a:xfrm>
            <a:off x="607587" y="6752370"/>
            <a:ext cx="16230600" cy="1304925"/>
          </a:xfrm>
          <a:prstGeom prst="rect">
            <a:avLst/>
          </a:prstGeom>
        </p:spPr>
        <p:txBody>
          <a:bodyPr lIns="0" tIns="0" rIns="0" bIns="0" rtlCol="0" anchor="t">
            <a:spAutoFit/>
          </a:bodyPr>
          <a:lstStyle/>
          <a:p>
            <a:pPr>
              <a:lnSpc>
                <a:spcPts val="3480"/>
              </a:lnSpc>
              <a:spcBef>
                <a:spcPct val="0"/>
              </a:spcBef>
            </a:pPr>
            <a:r>
              <a:rPr lang="en-US" sz="2900">
                <a:solidFill>
                  <a:srgbClr val="000000"/>
                </a:solidFill>
                <a:latin typeface="Fraunces Semi-Bold"/>
              </a:rPr>
              <a:t>Legal:</a:t>
            </a:r>
          </a:p>
          <a:p>
            <a:pPr>
              <a:lnSpc>
                <a:spcPts val="3480"/>
              </a:lnSpc>
              <a:spcBef>
                <a:spcPct val="0"/>
              </a:spcBef>
            </a:pPr>
            <a:endParaRPr lang="en-US" sz="2900">
              <a:solidFill>
                <a:srgbClr val="000000"/>
              </a:solidFill>
              <a:latin typeface="Fraunces Semi-Bold"/>
            </a:endParaRPr>
          </a:p>
          <a:p>
            <a:pPr marL="626111" lvl="1" indent="-313055">
              <a:lnSpc>
                <a:spcPts val="3480"/>
              </a:lnSpc>
              <a:buFont typeface="Arial"/>
              <a:buChar char="•"/>
            </a:pPr>
            <a:r>
              <a:rPr lang="en-US" sz="2900">
                <a:solidFill>
                  <a:srgbClr val="000000"/>
                </a:solidFill>
                <a:latin typeface="Fraunces Semi-Bold"/>
              </a:rPr>
              <a:t>Free Trade</a:t>
            </a:r>
          </a:p>
        </p:txBody>
      </p:sp>
      <p:sp>
        <p:nvSpPr>
          <p:cNvPr id="5" name="Freeform 5"/>
          <p:cNvSpPr/>
          <p:nvPr/>
        </p:nvSpPr>
        <p:spPr>
          <a:xfrm>
            <a:off x="17060124" y="0"/>
            <a:ext cx="1227876" cy="1255782"/>
          </a:xfrm>
          <a:custGeom>
            <a:avLst/>
            <a:gdLst/>
            <a:ahLst/>
            <a:cxnLst/>
            <a:rect l="l" t="t" r="r" b="b"/>
            <a:pathLst>
              <a:path w="1227876" h="1255782">
                <a:moveTo>
                  <a:pt x="0" y="0"/>
                </a:moveTo>
                <a:lnTo>
                  <a:pt x="1227876" y="0"/>
                </a:lnTo>
                <a:lnTo>
                  <a:pt x="1227876" y="1255782"/>
                </a:lnTo>
                <a:lnTo>
                  <a:pt x="0" y="1255782"/>
                </a:lnTo>
                <a:lnTo>
                  <a:pt x="0" y="0"/>
                </a:lnTo>
                <a:close/>
              </a:path>
            </a:pathLst>
          </a:custGeom>
          <a:blipFill>
            <a:blip r:embed="rId4"/>
            <a:stretch>
              <a:fillRect/>
            </a:stretch>
          </a:blipFill>
        </p:spPr>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6F1E0"/>
        </a:solidFill>
        <a:effectLst/>
      </p:bgPr>
    </p:bg>
    <p:spTree>
      <p:nvGrpSpPr>
        <p:cNvPr id="1" name=""/>
        <p:cNvGrpSpPr/>
        <p:nvPr/>
      </p:nvGrpSpPr>
      <p:grpSpPr>
        <a:xfrm>
          <a:off x="0" y="0"/>
          <a:ext cx="0" cy="0"/>
          <a:chOff x="0" y="0"/>
          <a:chExt cx="0" cy="0"/>
        </a:xfrm>
      </p:grpSpPr>
      <p:grpSp>
        <p:nvGrpSpPr>
          <p:cNvPr id="2" name="Group 2"/>
          <p:cNvGrpSpPr/>
          <p:nvPr/>
        </p:nvGrpSpPr>
        <p:grpSpPr>
          <a:xfrm>
            <a:off x="4227400" y="3187139"/>
            <a:ext cx="4368613" cy="3170771"/>
            <a:chOff x="0" y="0"/>
            <a:chExt cx="1915963" cy="1390620"/>
          </a:xfrm>
        </p:grpSpPr>
        <p:sp>
          <p:nvSpPr>
            <p:cNvPr id="3" name="Freeform 3"/>
            <p:cNvSpPr/>
            <p:nvPr/>
          </p:nvSpPr>
          <p:spPr>
            <a:xfrm>
              <a:off x="0" y="0"/>
              <a:ext cx="1915963" cy="1390620"/>
            </a:xfrm>
            <a:custGeom>
              <a:avLst/>
              <a:gdLst/>
              <a:ahLst/>
              <a:cxnLst/>
              <a:rect l="l" t="t" r="r" b="b"/>
              <a:pathLst>
                <a:path w="1915963" h="1390620">
                  <a:moveTo>
                    <a:pt x="0" y="0"/>
                  </a:moveTo>
                  <a:lnTo>
                    <a:pt x="1915963" y="0"/>
                  </a:lnTo>
                  <a:lnTo>
                    <a:pt x="1915963" y="1390620"/>
                  </a:lnTo>
                  <a:lnTo>
                    <a:pt x="0" y="1390620"/>
                  </a:lnTo>
                  <a:close/>
                </a:path>
              </a:pathLst>
            </a:custGeom>
            <a:solidFill>
              <a:srgbClr val="BB4F2F"/>
            </a:solidFill>
          </p:spPr>
        </p:sp>
        <p:sp>
          <p:nvSpPr>
            <p:cNvPr id="4" name="TextBox 4"/>
            <p:cNvSpPr txBox="1"/>
            <p:nvPr/>
          </p:nvSpPr>
          <p:spPr>
            <a:xfrm>
              <a:off x="0" y="-38100"/>
              <a:ext cx="1915963" cy="142872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2440287" y="3187139"/>
            <a:ext cx="2110822" cy="3170771"/>
            <a:chOff x="0" y="0"/>
            <a:chExt cx="2814429" cy="4227695"/>
          </a:xfrm>
        </p:grpSpPr>
        <p:pic>
          <p:nvPicPr>
            <p:cNvPr id="6" name="Picture 6"/>
            <p:cNvPicPr>
              <a:picLocks noChangeAspect="1"/>
            </p:cNvPicPr>
            <p:nvPr/>
          </p:nvPicPr>
          <p:blipFill>
            <a:blip r:embed="rId2"/>
            <a:srcRect l="16714" r="16714"/>
            <a:stretch>
              <a:fillRect/>
            </a:stretch>
          </p:blipFill>
          <p:spPr>
            <a:xfrm>
              <a:off x="0" y="0"/>
              <a:ext cx="2814429" cy="4227695"/>
            </a:xfrm>
            <a:prstGeom prst="rect">
              <a:avLst/>
            </a:prstGeom>
          </p:spPr>
        </p:pic>
      </p:grpSp>
      <p:grpSp>
        <p:nvGrpSpPr>
          <p:cNvPr id="7" name="Group 7"/>
          <p:cNvGrpSpPr/>
          <p:nvPr/>
        </p:nvGrpSpPr>
        <p:grpSpPr>
          <a:xfrm>
            <a:off x="4227400" y="6948460"/>
            <a:ext cx="4368613" cy="2870567"/>
            <a:chOff x="0" y="0"/>
            <a:chExt cx="1915963" cy="1258958"/>
          </a:xfrm>
        </p:grpSpPr>
        <p:sp>
          <p:nvSpPr>
            <p:cNvPr id="8" name="Freeform 8"/>
            <p:cNvSpPr/>
            <p:nvPr/>
          </p:nvSpPr>
          <p:spPr>
            <a:xfrm>
              <a:off x="0" y="0"/>
              <a:ext cx="1915963" cy="1258958"/>
            </a:xfrm>
            <a:custGeom>
              <a:avLst/>
              <a:gdLst/>
              <a:ahLst/>
              <a:cxnLst/>
              <a:rect l="l" t="t" r="r" b="b"/>
              <a:pathLst>
                <a:path w="1915963" h="1258958">
                  <a:moveTo>
                    <a:pt x="0" y="0"/>
                  </a:moveTo>
                  <a:lnTo>
                    <a:pt x="1915963" y="0"/>
                  </a:lnTo>
                  <a:lnTo>
                    <a:pt x="1915963" y="1258958"/>
                  </a:lnTo>
                  <a:lnTo>
                    <a:pt x="0" y="1258958"/>
                  </a:lnTo>
                  <a:close/>
                </a:path>
              </a:pathLst>
            </a:custGeom>
            <a:solidFill>
              <a:srgbClr val="91C4C8"/>
            </a:solidFill>
          </p:spPr>
        </p:sp>
        <p:sp>
          <p:nvSpPr>
            <p:cNvPr id="9" name="TextBox 9"/>
            <p:cNvSpPr txBox="1"/>
            <p:nvPr/>
          </p:nvSpPr>
          <p:spPr>
            <a:xfrm>
              <a:off x="0" y="-38100"/>
              <a:ext cx="1915963" cy="1297058"/>
            </a:xfrm>
            <a:prstGeom prst="rect">
              <a:avLst/>
            </a:prstGeom>
          </p:spPr>
          <p:txBody>
            <a:bodyPr lIns="50800" tIns="50800" rIns="50800" bIns="50800" rtlCol="0" anchor="ctr"/>
            <a:lstStyle/>
            <a:p>
              <a:pPr algn="ctr">
                <a:lnSpc>
                  <a:spcPts val="2659"/>
                </a:lnSpc>
              </a:pPr>
              <a:endParaRPr/>
            </a:p>
          </p:txBody>
        </p:sp>
      </p:grpSp>
      <p:grpSp>
        <p:nvGrpSpPr>
          <p:cNvPr id="10" name="Group 10"/>
          <p:cNvGrpSpPr/>
          <p:nvPr/>
        </p:nvGrpSpPr>
        <p:grpSpPr>
          <a:xfrm>
            <a:off x="2440287" y="6948460"/>
            <a:ext cx="2110822" cy="2870567"/>
            <a:chOff x="0" y="0"/>
            <a:chExt cx="2814429" cy="3827423"/>
          </a:xfrm>
        </p:grpSpPr>
        <p:pic>
          <p:nvPicPr>
            <p:cNvPr id="11" name="Picture 11"/>
            <p:cNvPicPr>
              <a:picLocks noChangeAspect="1"/>
            </p:cNvPicPr>
            <p:nvPr/>
          </p:nvPicPr>
          <p:blipFill>
            <a:blip r:embed="rId3"/>
            <a:srcRect l="27351" r="27351"/>
            <a:stretch>
              <a:fillRect/>
            </a:stretch>
          </p:blipFill>
          <p:spPr>
            <a:xfrm>
              <a:off x="0" y="0"/>
              <a:ext cx="2814429" cy="3827423"/>
            </a:xfrm>
            <a:prstGeom prst="rect">
              <a:avLst/>
            </a:prstGeom>
          </p:spPr>
        </p:pic>
      </p:grpSp>
      <p:grpSp>
        <p:nvGrpSpPr>
          <p:cNvPr id="12" name="Group 12"/>
          <p:cNvGrpSpPr/>
          <p:nvPr/>
        </p:nvGrpSpPr>
        <p:grpSpPr>
          <a:xfrm>
            <a:off x="11479100" y="3187139"/>
            <a:ext cx="4368613" cy="3170771"/>
            <a:chOff x="0" y="0"/>
            <a:chExt cx="1915963" cy="1390620"/>
          </a:xfrm>
        </p:grpSpPr>
        <p:sp>
          <p:nvSpPr>
            <p:cNvPr id="13" name="Freeform 13"/>
            <p:cNvSpPr/>
            <p:nvPr/>
          </p:nvSpPr>
          <p:spPr>
            <a:xfrm>
              <a:off x="0" y="0"/>
              <a:ext cx="1915963" cy="1390620"/>
            </a:xfrm>
            <a:custGeom>
              <a:avLst/>
              <a:gdLst/>
              <a:ahLst/>
              <a:cxnLst/>
              <a:rect l="l" t="t" r="r" b="b"/>
              <a:pathLst>
                <a:path w="1915963" h="1390620">
                  <a:moveTo>
                    <a:pt x="0" y="0"/>
                  </a:moveTo>
                  <a:lnTo>
                    <a:pt x="1915963" y="0"/>
                  </a:lnTo>
                  <a:lnTo>
                    <a:pt x="1915963" y="1390620"/>
                  </a:lnTo>
                  <a:lnTo>
                    <a:pt x="0" y="1390620"/>
                  </a:lnTo>
                  <a:close/>
                </a:path>
              </a:pathLst>
            </a:custGeom>
            <a:solidFill>
              <a:srgbClr val="91C4C8"/>
            </a:solidFill>
          </p:spPr>
        </p:sp>
        <p:sp>
          <p:nvSpPr>
            <p:cNvPr id="14" name="TextBox 14"/>
            <p:cNvSpPr txBox="1"/>
            <p:nvPr/>
          </p:nvSpPr>
          <p:spPr>
            <a:xfrm>
              <a:off x="0" y="-38100"/>
              <a:ext cx="1915963" cy="1428720"/>
            </a:xfrm>
            <a:prstGeom prst="rect">
              <a:avLst/>
            </a:prstGeom>
          </p:spPr>
          <p:txBody>
            <a:bodyPr lIns="50800" tIns="50800" rIns="50800" bIns="50800" rtlCol="0" anchor="ctr"/>
            <a:lstStyle/>
            <a:p>
              <a:pPr algn="ctr">
                <a:lnSpc>
                  <a:spcPts val="2659"/>
                </a:lnSpc>
              </a:pPr>
              <a:endParaRPr/>
            </a:p>
          </p:txBody>
        </p:sp>
      </p:grpSp>
      <p:grpSp>
        <p:nvGrpSpPr>
          <p:cNvPr id="15" name="Group 15"/>
          <p:cNvGrpSpPr/>
          <p:nvPr/>
        </p:nvGrpSpPr>
        <p:grpSpPr>
          <a:xfrm>
            <a:off x="9691987" y="3187139"/>
            <a:ext cx="2110822" cy="3170771"/>
            <a:chOff x="0" y="0"/>
            <a:chExt cx="2814429" cy="4227695"/>
          </a:xfrm>
        </p:grpSpPr>
        <p:pic>
          <p:nvPicPr>
            <p:cNvPr id="16" name="Picture 16"/>
            <p:cNvPicPr>
              <a:picLocks noChangeAspect="1"/>
            </p:cNvPicPr>
            <p:nvPr/>
          </p:nvPicPr>
          <p:blipFill>
            <a:blip r:embed="rId4"/>
            <a:srcRect l="11296" t="1736" r="14044" b="14122"/>
            <a:stretch>
              <a:fillRect/>
            </a:stretch>
          </p:blipFill>
          <p:spPr>
            <a:xfrm>
              <a:off x="0" y="0"/>
              <a:ext cx="2814429" cy="4227695"/>
            </a:xfrm>
            <a:prstGeom prst="rect">
              <a:avLst/>
            </a:prstGeom>
          </p:spPr>
        </p:pic>
      </p:grpSp>
      <p:grpSp>
        <p:nvGrpSpPr>
          <p:cNvPr id="17" name="Group 17"/>
          <p:cNvGrpSpPr/>
          <p:nvPr/>
        </p:nvGrpSpPr>
        <p:grpSpPr>
          <a:xfrm>
            <a:off x="11479100" y="6948460"/>
            <a:ext cx="4368613" cy="2870567"/>
            <a:chOff x="0" y="0"/>
            <a:chExt cx="1915963" cy="1258958"/>
          </a:xfrm>
        </p:grpSpPr>
        <p:sp>
          <p:nvSpPr>
            <p:cNvPr id="18" name="Freeform 18"/>
            <p:cNvSpPr/>
            <p:nvPr/>
          </p:nvSpPr>
          <p:spPr>
            <a:xfrm>
              <a:off x="0" y="0"/>
              <a:ext cx="1915963" cy="1258958"/>
            </a:xfrm>
            <a:custGeom>
              <a:avLst/>
              <a:gdLst/>
              <a:ahLst/>
              <a:cxnLst/>
              <a:rect l="l" t="t" r="r" b="b"/>
              <a:pathLst>
                <a:path w="1915963" h="1258958">
                  <a:moveTo>
                    <a:pt x="0" y="0"/>
                  </a:moveTo>
                  <a:lnTo>
                    <a:pt x="1915963" y="0"/>
                  </a:lnTo>
                  <a:lnTo>
                    <a:pt x="1915963" y="1258958"/>
                  </a:lnTo>
                  <a:lnTo>
                    <a:pt x="0" y="1258958"/>
                  </a:lnTo>
                  <a:close/>
                </a:path>
              </a:pathLst>
            </a:custGeom>
            <a:solidFill>
              <a:srgbClr val="BB4F2F"/>
            </a:solidFill>
          </p:spPr>
        </p:sp>
        <p:sp>
          <p:nvSpPr>
            <p:cNvPr id="19" name="TextBox 19"/>
            <p:cNvSpPr txBox="1"/>
            <p:nvPr/>
          </p:nvSpPr>
          <p:spPr>
            <a:xfrm>
              <a:off x="0" y="-38100"/>
              <a:ext cx="1915963" cy="1297058"/>
            </a:xfrm>
            <a:prstGeom prst="rect">
              <a:avLst/>
            </a:prstGeom>
          </p:spPr>
          <p:txBody>
            <a:bodyPr lIns="50800" tIns="50800" rIns="50800" bIns="50800" rtlCol="0" anchor="ctr"/>
            <a:lstStyle/>
            <a:p>
              <a:pPr algn="ctr">
                <a:lnSpc>
                  <a:spcPts val="2659"/>
                </a:lnSpc>
              </a:pPr>
              <a:endParaRPr/>
            </a:p>
          </p:txBody>
        </p:sp>
      </p:grpSp>
      <p:grpSp>
        <p:nvGrpSpPr>
          <p:cNvPr id="20" name="Group 20"/>
          <p:cNvGrpSpPr/>
          <p:nvPr/>
        </p:nvGrpSpPr>
        <p:grpSpPr>
          <a:xfrm>
            <a:off x="9691987" y="6948460"/>
            <a:ext cx="2110822" cy="2870567"/>
            <a:chOff x="0" y="0"/>
            <a:chExt cx="2814429" cy="3827423"/>
          </a:xfrm>
        </p:grpSpPr>
        <p:pic>
          <p:nvPicPr>
            <p:cNvPr id="21" name="Picture 21"/>
            <p:cNvPicPr>
              <a:picLocks noChangeAspect="1"/>
            </p:cNvPicPr>
            <p:nvPr/>
          </p:nvPicPr>
          <p:blipFill>
            <a:blip r:embed="rId5"/>
            <a:srcRect l="24546" r="24546"/>
            <a:stretch>
              <a:fillRect/>
            </a:stretch>
          </p:blipFill>
          <p:spPr>
            <a:xfrm>
              <a:off x="0" y="0"/>
              <a:ext cx="2814429" cy="3827423"/>
            </a:xfrm>
            <a:prstGeom prst="rect">
              <a:avLst/>
            </a:prstGeom>
          </p:spPr>
        </p:pic>
      </p:grpSp>
      <p:sp>
        <p:nvSpPr>
          <p:cNvPr id="22" name="TextBox 22"/>
          <p:cNvSpPr txBox="1"/>
          <p:nvPr/>
        </p:nvSpPr>
        <p:spPr>
          <a:xfrm>
            <a:off x="1103659" y="831449"/>
            <a:ext cx="16080682" cy="1602907"/>
          </a:xfrm>
          <a:prstGeom prst="rect">
            <a:avLst/>
          </a:prstGeom>
        </p:spPr>
        <p:txBody>
          <a:bodyPr lIns="0" tIns="0" rIns="0" bIns="0" rtlCol="0" anchor="t">
            <a:spAutoFit/>
          </a:bodyPr>
          <a:lstStyle/>
          <a:p>
            <a:pPr algn="ctr">
              <a:lnSpc>
                <a:spcPts val="12451"/>
              </a:lnSpc>
            </a:pPr>
            <a:r>
              <a:rPr lang="en-US" sz="11018">
                <a:solidFill>
                  <a:srgbClr val="292524"/>
                </a:solidFill>
                <a:latin typeface="Fraunces"/>
              </a:rPr>
              <a:t>Cultural Analysis</a:t>
            </a:r>
          </a:p>
        </p:txBody>
      </p:sp>
      <p:sp>
        <p:nvSpPr>
          <p:cNvPr id="23" name="TextBox 23"/>
          <p:cNvSpPr txBox="1"/>
          <p:nvPr/>
        </p:nvSpPr>
        <p:spPr>
          <a:xfrm>
            <a:off x="4779098" y="7948212"/>
            <a:ext cx="3592163" cy="1925006"/>
          </a:xfrm>
          <a:prstGeom prst="rect">
            <a:avLst/>
          </a:prstGeom>
        </p:spPr>
        <p:txBody>
          <a:bodyPr lIns="0" tIns="0" rIns="0" bIns="0" rtlCol="0" anchor="t">
            <a:spAutoFit/>
          </a:bodyPr>
          <a:lstStyle/>
          <a:p>
            <a:pPr marL="318435" lvl="1" indent="-159218">
              <a:lnSpc>
                <a:spcPts val="2212"/>
              </a:lnSpc>
              <a:buFont typeface="Arial"/>
              <a:buChar char="•"/>
            </a:pPr>
            <a:r>
              <a:rPr lang="en-US" sz="1474">
                <a:solidFill>
                  <a:srgbClr val="292524"/>
                </a:solidFill>
                <a:latin typeface="Fraunces Bold"/>
              </a:rPr>
              <a:t>Health consciousness is on the rise. </a:t>
            </a:r>
          </a:p>
          <a:p>
            <a:pPr>
              <a:lnSpc>
                <a:spcPts val="2212"/>
              </a:lnSpc>
            </a:pPr>
            <a:endParaRPr lang="en-US" sz="1474">
              <a:solidFill>
                <a:srgbClr val="292524"/>
              </a:solidFill>
              <a:latin typeface="Fraunces Bold"/>
            </a:endParaRPr>
          </a:p>
          <a:p>
            <a:pPr marL="318435" lvl="1" indent="-159218">
              <a:lnSpc>
                <a:spcPts val="2212"/>
              </a:lnSpc>
              <a:buFont typeface="Arial"/>
              <a:buChar char="•"/>
            </a:pPr>
            <a:r>
              <a:rPr lang="en-US" sz="1474">
                <a:solidFill>
                  <a:srgbClr val="292524"/>
                </a:solidFill>
                <a:latin typeface="Fraunces Bold"/>
              </a:rPr>
              <a:t>Quality Matters: Swiss consumers value quality ingredients and traditional production methods. </a:t>
            </a:r>
          </a:p>
          <a:p>
            <a:pPr>
              <a:lnSpc>
                <a:spcPts val="2212"/>
              </a:lnSpc>
            </a:pPr>
            <a:endParaRPr lang="en-US" sz="1474">
              <a:solidFill>
                <a:srgbClr val="292524"/>
              </a:solidFill>
              <a:latin typeface="Fraunces Bold"/>
            </a:endParaRPr>
          </a:p>
        </p:txBody>
      </p:sp>
      <p:sp>
        <p:nvSpPr>
          <p:cNvPr id="24" name="TextBox 24"/>
          <p:cNvSpPr txBox="1"/>
          <p:nvPr/>
        </p:nvSpPr>
        <p:spPr>
          <a:xfrm>
            <a:off x="12093425" y="4158394"/>
            <a:ext cx="3648837" cy="1703070"/>
          </a:xfrm>
          <a:prstGeom prst="rect">
            <a:avLst/>
          </a:prstGeom>
        </p:spPr>
        <p:txBody>
          <a:bodyPr lIns="0" tIns="0" rIns="0" bIns="0" rtlCol="0" anchor="t">
            <a:spAutoFit/>
          </a:bodyPr>
          <a:lstStyle/>
          <a:p>
            <a:pPr>
              <a:lnSpc>
                <a:spcPts val="2700"/>
              </a:lnSpc>
            </a:pPr>
            <a:r>
              <a:rPr lang="en-US" sz="1800">
                <a:solidFill>
                  <a:srgbClr val="292524"/>
                </a:solidFill>
                <a:latin typeface="Fraunces Semi-Bold"/>
              </a:rPr>
              <a:t>sweet snacks are often enjoyed in the afternoon for a "Zvieri" (afternoon snack), while savory options might be chosen for on-the-go consumption.</a:t>
            </a:r>
          </a:p>
        </p:txBody>
      </p:sp>
      <p:sp>
        <p:nvSpPr>
          <p:cNvPr id="25" name="TextBox 25"/>
          <p:cNvSpPr txBox="1"/>
          <p:nvPr/>
        </p:nvSpPr>
        <p:spPr>
          <a:xfrm>
            <a:off x="4551108" y="3390073"/>
            <a:ext cx="3820153" cy="598804"/>
          </a:xfrm>
          <a:prstGeom prst="rect">
            <a:avLst/>
          </a:prstGeom>
        </p:spPr>
        <p:txBody>
          <a:bodyPr lIns="0" tIns="0" rIns="0" bIns="0" rtlCol="0" anchor="t">
            <a:spAutoFit/>
          </a:bodyPr>
          <a:lstStyle/>
          <a:p>
            <a:pPr algn="ctr">
              <a:lnSpc>
                <a:spcPts val="4736"/>
              </a:lnSpc>
              <a:spcBef>
                <a:spcPct val="0"/>
              </a:spcBef>
            </a:pPr>
            <a:r>
              <a:rPr lang="en-US" sz="3947">
                <a:solidFill>
                  <a:srgbClr val="000000"/>
                </a:solidFill>
                <a:latin typeface="Fraunces Semi-Bold"/>
              </a:rPr>
              <a:t>Balance is Key</a:t>
            </a:r>
          </a:p>
        </p:txBody>
      </p:sp>
      <p:sp>
        <p:nvSpPr>
          <p:cNvPr id="26" name="TextBox 26"/>
          <p:cNvSpPr txBox="1"/>
          <p:nvPr/>
        </p:nvSpPr>
        <p:spPr>
          <a:xfrm>
            <a:off x="4622307" y="4215544"/>
            <a:ext cx="3748954" cy="1866900"/>
          </a:xfrm>
          <a:prstGeom prst="rect">
            <a:avLst/>
          </a:prstGeom>
        </p:spPr>
        <p:txBody>
          <a:bodyPr lIns="0" tIns="0" rIns="0" bIns="0" rtlCol="0" anchor="t">
            <a:spAutoFit/>
          </a:bodyPr>
          <a:lstStyle/>
          <a:p>
            <a:pPr algn="ctr">
              <a:lnSpc>
                <a:spcPts val="2160"/>
              </a:lnSpc>
              <a:spcBef>
                <a:spcPct val="0"/>
              </a:spcBef>
            </a:pPr>
            <a:r>
              <a:rPr lang="en-US" sz="1800">
                <a:solidFill>
                  <a:srgbClr val="000000"/>
                </a:solidFill>
                <a:latin typeface="Fraunces Semi-Bold"/>
              </a:rPr>
              <a:t>Swiss snacking enjoys a balance between sweet and savory options. Biberli (gingerbread) and Grittibänz (yeast figures) offer sweet indulgence, while Zweifel chips and nuts provide savory satisfaction.</a:t>
            </a:r>
          </a:p>
        </p:txBody>
      </p:sp>
      <p:sp>
        <p:nvSpPr>
          <p:cNvPr id="27" name="TextBox 27"/>
          <p:cNvSpPr txBox="1"/>
          <p:nvPr/>
        </p:nvSpPr>
        <p:spPr>
          <a:xfrm>
            <a:off x="11902925" y="3390073"/>
            <a:ext cx="3820153" cy="598804"/>
          </a:xfrm>
          <a:prstGeom prst="rect">
            <a:avLst/>
          </a:prstGeom>
        </p:spPr>
        <p:txBody>
          <a:bodyPr lIns="0" tIns="0" rIns="0" bIns="0" rtlCol="0" anchor="t">
            <a:spAutoFit/>
          </a:bodyPr>
          <a:lstStyle/>
          <a:p>
            <a:pPr algn="ctr">
              <a:lnSpc>
                <a:spcPts val="4736"/>
              </a:lnSpc>
              <a:spcBef>
                <a:spcPct val="0"/>
              </a:spcBef>
            </a:pPr>
            <a:r>
              <a:rPr lang="en-US" sz="3947">
                <a:solidFill>
                  <a:srgbClr val="000000"/>
                </a:solidFill>
                <a:latin typeface="Fraunces Semi-Bold"/>
              </a:rPr>
              <a:t>Time of Day</a:t>
            </a:r>
          </a:p>
        </p:txBody>
      </p:sp>
      <p:sp>
        <p:nvSpPr>
          <p:cNvPr id="28" name="TextBox 28"/>
          <p:cNvSpPr txBox="1"/>
          <p:nvPr/>
        </p:nvSpPr>
        <p:spPr>
          <a:xfrm>
            <a:off x="4551108" y="7226387"/>
            <a:ext cx="3820153" cy="533400"/>
          </a:xfrm>
          <a:prstGeom prst="rect">
            <a:avLst/>
          </a:prstGeom>
        </p:spPr>
        <p:txBody>
          <a:bodyPr lIns="0" tIns="0" rIns="0" bIns="0" rtlCol="0" anchor="t">
            <a:spAutoFit/>
          </a:bodyPr>
          <a:lstStyle/>
          <a:p>
            <a:pPr algn="ctr">
              <a:lnSpc>
                <a:spcPts val="4256"/>
              </a:lnSpc>
              <a:spcBef>
                <a:spcPct val="0"/>
              </a:spcBef>
            </a:pPr>
            <a:r>
              <a:rPr lang="en-US" sz="3547">
                <a:solidFill>
                  <a:srgbClr val="000000"/>
                </a:solidFill>
                <a:latin typeface="Fraunces Semi-Bold"/>
              </a:rPr>
              <a:t>Health &amp; Quality</a:t>
            </a:r>
          </a:p>
        </p:txBody>
      </p:sp>
      <p:sp>
        <p:nvSpPr>
          <p:cNvPr id="29" name="TextBox 29"/>
          <p:cNvSpPr txBox="1"/>
          <p:nvPr/>
        </p:nvSpPr>
        <p:spPr>
          <a:xfrm>
            <a:off x="11881204" y="7100860"/>
            <a:ext cx="3820153" cy="514350"/>
          </a:xfrm>
          <a:prstGeom prst="rect">
            <a:avLst/>
          </a:prstGeom>
        </p:spPr>
        <p:txBody>
          <a:bodyPr lIns="0" tIns="0" rIns="0" bIns="0" rtlCol="0" anchor="t">
            <a:spAutoFit/>
          </a:bodyPr>
          <a:lstStyle/>
          <a:p>
            <a:pPr algn="ctr">
              <a:lnSpc>
                <a:spcPts val="4016"/>
              </a:lnSpc>
              <a:spcBef>
                <a:spcPct val="0"/>
              </a:spcBef>
            </a:pPr>
            <a:r>
              <a:rPr lang="en-US" sz="3347">
                <a:solidFill>
                  <a:srgbClr val="000000"/>
                </a:solidFill>
                <a:latin typeface="Fraunces Semi-Bold"/>
              </a:rPr>
              <a:t>Cultural Nuances</a:t>
            </a:r>
          </a:p>
        </p:txBody>
      </p:sp>
      <p:sp>
        <p:nvSpPr>
          <p:cNvPr id="30" name="TextBox 30"/>
          <p:cNvSpPr txBox="1"/>
          <p:nvPr/>
        </p:nvSpPr>
        <p:spPr>
          <a:xfrm>
            <a:off x="12188675" y="7891435"/>
            <a:ext cx="3592163" cy="1648781"/>
          </a:xfrm>
          <a:prstGeom prst="rect">
            <a:avLst/>
          </a:prstGeom>
        </p:spPr>
        <p:txBody>
          <a:bodyPr lIns="0" tIns="0" rIns="0" bIns="0" rtlCol="0" anchor="t">
            <a:spAutoFit/>
          </a:bodyPr>
          <a:lstStyle/>
          <a:p>
            <a:pPr>
              <a:lnSpc>
                <a:spcPts val="2212"/>
              </a:lnSpc>
            </a:pPr>
            <a:r>
              <a:rPr lang="en-US" sz="1474">
                <a:solidFill>
                  <a:srgbClr val="292524"/>
                </a:solidFill>
                <a:latin typeface="Fraunces Bold"/>
              </a:rPr>
              <a:t>Health consciousness is on the rise.</a:t>
            </a:r>
          </a:p>
          <a:p>
            <a:pPr>
              <a:lnSpc>
                <a:spcPts val="2212"/>
              </a:lnSpc>
            </a:pPr>
            <a:endParaRPr lang="en-US" sz="1474">
              <a:solidFill>
                <a:srgbClr val="292524"/>
              </a:solidFill>
              <a:latin typeface="Fraunces Bold"/>
            </a:endParaRPr>
          </a:p>
          <a:p>
            <a:pPr>
              <a:lnSpc>
                <a:spcPts val="2212"/>
              </a:lnSpc>
            </a:pPr>
            <a:r>
              <a:rPr lang="en-US" sz="1474">
                <a:solidFill>
                  <a:srgbClr val="292524"/>
                </a:solidFill>
                <a:latin typeface="Fraunces Bold"/>
              </a:rPr>
              <a:t> Quality Matters: Swiss consumers value quality ingredients and traditional production methods.</a:t>
            </a:r>
          </a:p>
          <a:p>
            <a:pPr>
              <a:lnSpc>
                <a:spcPts val="2212"/>
              </a:lnSpc>
            </a:pPr>
            <a:endParaRPr lang="en-US" sz="1474">
              <a:solidFill>
                <a:srgbClr val="292524"/>
              </a:solidFill>
              <a:latin typeface="Fraunces Bold"/>
            </a:endParaRPr>
          </a:p>
        </p:txBody>
      </p:sp>
      <p:sp>
        <p:nvSpPr>
          <p:cNvPr id="31" name="Freeform 31"/>
          <p:cNvSpPr/>
          <p:nvPr/>
        </p:nvSpPr>
        <p:spPr>
          <a:xfrm>
            <a:off x="17069649" y="0"/>
            <a:ext cx="1227876" cy="1255782"/>
          </a:xfrm>
          <a:custGeom>
            <a:avLst/>
            <a:gdLst/>
            <a:ahLst/>
            <a:cxnLst/>
            <a:rect l="l" t="t" r="r" b="b"/>
            <a:pathLst>
              <a:path w="1227876" h="1255782">
                <a:moveTo>
                  <a:pt x="0" y="0"/>
                </a:moveTo>
                <a:lnTo>
                  <a:pt x="1227876" y="0"/>
                </a:lnTo>
                <a:lnTo>
                  <a:pt x="1227876" y="1255782"/>
                </a:lnTo>
                <a:lnTo>
                  <a:pt x="0" y="1255782"/>
                </a:lnTo>
                <a:lnTo>
                  <a:pt x="0" y="0"/>
                </a:lnTo>
                <a:close/>
              </a:path>
            </a:pathLst>
          </a:custGeom>
          <a:blipFill>
            <a:blip r:embed="rId6"/>
            <a:stretch>
              <a:fillRect/>
            </a:stretch>
          </a:blipFill>
        </p:spPr>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AF2E9"/>
        </a:solidFill>
        <a:effectLst/>
      </p:bgPr>
    </p:bg>
    <p:spTree>
      <p:nvGrpSpPr>
        <p:cNvPr id="1" name=""/>
        <p:cNvGrpSpPr/>
        <p:nvPr/>
      </p:nvGrpSpPr>
      <p:grpSpPr>
        <a:xfrm>
          <a:off x="0" y="0"/>
          <a:ext cx="0" cy="0"/>
          <a:chOff x="0" y="0"/>
          <a:chExt cx="0" cy="0"/>
        </a:xfrm>
      </p:grpSpPr>
      <p:sp>
        <p:nvSpPr>
          <p:cNvPr id="2" name="Freeform 2"/>
          <p:cNvSpPr/>
          <p:nvPr/>
        </p:nvSpPr>
        <p:spPr>
          <a:xfrm>
            <a:off x="5323647" y="2529402"/>
            <a:ext cx="6420844" cy="7671838"/>
          </a:xfrm>
          <a:custGeom>
            <a:avLst/>
            <a:gdLst/>
            <a:ahLst/>
            <a:cxnLst/>
            <a:rect l="l" t="t" r="r" b="b"/>
            <a:pathLst>
              <a:path w="6420844" h="7671838">
                <a:moveTo>
                  <a:pt x="0" y="0"/>
                </a:moveTo>
                <a:lnTo>
                  <a:pt x="6420844" y="0"/>
                </a:lnTo>
                <a:lnTo>
                  <a:pt x="6420844" y="7671838"/>
                </a:lnTo>
                <a:lnTo>
                  <a:pt x="0" y="7671838"/>
                </a:lnTo>
                <a:lnTo>
                  <a:pt x="0" y="0"/>
                </a:lnTo>
                <a:close/>
              </a:path>
            </a:pathLst>
          </a:custGeom>
          <a:blipFill>
            <a:blip r:embed="rId2"/>
            <a:stretch>
              <a:fillRect t="-733" b="-733"/>
            </a:stretch>
          </a:blipFill>
        </p:spPr>
      </p:sp>
      <p:sp>
        <p:nvSpPr>
          <p:cNvPr id="3" name="Freeform 3"/>
          <p:cNvSpPr/>
          <p:nvPr/>
        </p:nvSpPr>
        <p:spPr>
          <a:xfrm>
            <a:off x="5323647" y="0"/>
            <a:ext cx="5374835" cy="2615162"/>
          </a:xfrm>
          <a:custGeom>
            <a:avLst/>
            <a:gdLst/>
            <a:ahLst/>
            <a:cxnLst/>
            <a:rect l="l" t="t" r="r" b="b"/>
            <a:pathLst>
              <a:path w="5374835" h="2615162">
                <a:moveTo>
                  <a:pt x="0" y="0"/>
                </a:moveTo>
                <a:lnTo>
                  <a:pt x="5374835" y="0"/>
                </a:lnTo>
                <a:lnTo>
                  <a:pt x="5374835" y="2615162"/>
                </a:lnTo>
                <a:lnTo>
                  <a:pt x="0" y="2615162"/>
                </a:lnTo>
                <a:lnTo>
                  <a:pt x="0" y="0"/>
                </a:lnTo>
                <a:close/>
              </a:path>
            </a:pathLst>
          </a:custGeom>
          <a:blipFill>
            <a:blip r:embed="rId3"/>
            <a:stretch>
              <a:fillRect b="-3462"/>
            </a:stretch>
          </a:blipFill>
        </p:spPr>
      </p:sp>
      <p:sp>
        <p:nvSpPr>
          <p:cNvPr id="4" name="Freeform 4"/>
          <p:cNvSpPr/>
          <p:nvPr/>
        </p:nvSpPr>
        <p:spPr>
          <a:xfrm>
            <a:off x="11520809" y="144543"/>
            <a:ext cx="6632982" cy="10056697"/>
          </a:xfrm>
          <a:custGeom>
            <a:avLst/>
            <a:gdLst/>
            <a:ahLst/>
            <a:cxnLst/>
            <a:rect l="l" t="t" r="r" b="b"/>
            <a:pathLst>
              <a:path w="6632982" h="10056697">
                <a:moveTo>
                  <a:pt x="0" y="0"/>
                </a:moveTo>
                <a:lnTo>
                  <a:pt x="6632981" y="0"/>
                </a:lnTo>
                <a:lnTo>
                  <a:pt x="6632981" y="10056697"/>
                </a:lnTo>
                <a:lnTo>
                  <a:pt x="0" y="10056697"/>
                </a:lnTo>
                <a:lnTo>
                  <a:pt x="0" y="0"/>
                </a:lnTo>
                <a:close/>
              </a:path>
            </a:pathLst>
          </a:custGeom>
          <a:blipFill>
            <a:blip r:embed="rId4"/>
            <a:stretch>
              <a:fillRect l="-5413" r="-1725"/>
            </a:stretch>
          </a:blipFill>
        </p:spPr>
      </p:sp>
      <p:sp>
        <p:nvSpPr>
          <p:cNvPr id="5" name="TextBox 5"/>
          <p:cNvSpPr txBox="1"/>
          <p:nvPr/>
        </p:nvSpPr>
        <p:spPr>
          <a:xfrm>
            <a:off x="672084" y="2935345"/>
            <a:ext cx="3526556" cy="1134478"/>
          </a:xfrm>
          <a:prstGeom prst="rect">
            <a:avLst/>
          </a:prstGeom>
        </p:spPr>
        <p:txBody>
          <a:bodyPr lIns="0" tIns="0" rIns="0" bIns="0" rtlCol="0" anchor="t">
            <a:spAutoFit/>
          </a:bodyPr>
          <a:lstStyle/>
          <a:p>
            <a:pPr algn="ctr">
              <a:lnSpc>
                <a:spcPts val="9331"/>
              </a:lnSpc>
            </a:pPr>
            <a:r>
              <a:rPr lang="en-US" sz="6665">
                <a:solidFill>
                  <a:srgbClr val="000000"/>
                </a:solidFill>
                <a:latin typeface="Canva Sans Bold"/>
              </a:rPr>
              <a:t>Fribourg</a:t>
            </a:r>
          </a:p>
        </p:txBody>
      </p:sp>
      <p:sp>
        <p:nvSpPr>
          <p:cNvPr id="6" name="Freeform 6"/>
          <p:cNvSpPr/>
          <p:nvPr/>
        </p:nvSpPr>
        <p:spPr>
          <a:xfrm>
            <a:off x="17259300" y="0"/>
            <a:ext cx="1028700" cy="1052080"/>
          </a:xfrm>
          <a:custGeom>
            <a:avLst/>
            <a:gdLst/>
            <a:ahLst/>
            <a:cxnLst/>
            <a:rect l="l" t="t" r="r" b="b"/>
            <a:pathLst>
              <a:path w="1028700" h="1052080">
                <a:moveTo>
                  <a:pt x="0" y="0"/>
                </a:moveTo>
                <a:lnTo>
                  <a:pt x="1028700" y="0"/>
                </a:lnTo>
                <a:lnTo>
                  <a:pt x="1028700" y="1052080"/>
                </a:lnTo>
                <a:lnTo>
                  <a:pt x="0" y="1052080"/>
                </a:lnTo>
                <a:lnTo>
                  <a:pt x="0" y="0"/>
                </a:lnTo>
                <a:close/>
              </a:path>
            </a:pathLst>
          </a:custGeom>
          <a:blipFill>
            <a:blip r:embed="rId5"/>
            <a:stretch>
              <a:fillRect/>
            </a:stretch>
          </a:blipFill>
        </p:spPr>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AF2E9"/>
        </a:solidFill>
        <a:effectLst/>
      </p:bgPr>
    </p:bg>
    <p:spTree>
      <p:nvGrpSpPr>
        <p:cNvPr id="1" name=""/>
        <p:cNvGrpSpPr/>
        <p:nvPr/>
      </p:nvGrpSpPr>
      <p:grpSpPr>
        <a:xfrm>
          <a:off x="0" y="0"/>
          <a:ext cx="0" cy="0"/>
          <a:chOff x="0" y="0"/>
          <a:chExt cx="0" cy="0"/>
        </a:xfrm>
      </p:grpSpPr>
      <p:sp>
        <p:nvSpPr>
          <p:cNvPr id="2" name="Freeform 2"/>
          <p:cNvSpPr/>
          <p:nvPr/>
        </p:nvSpPr>
        <p:spPr>
          <a:xfrm>
            <a:off x="1937965" y="2459308"/>
            <a:ext cx="1622326" cy="2079905"/>
          </a:xfrm>
          <a:custGeom>
            <a:avLst/>
            <a:gdLst/>
            <a:ahLst/>
            <a:cxnLst/>
            <a:rect l="l" t="t" r="r" b="b"/>
            <a:pathLst>
              <a:path w="1622326" h="2079905">
                <a:moveTo>
                  <a:pt x="0" y="0"/>
                </a:moveTo>
                <a:lnTo>
                  <a:pt x="1622327" y="0"/>
                </a:lnTo>
                <a:lnTo>
                  <a:pt x="1622327" y="2079905"/>
                </a:lnTo>
                <a:lnTo>
                  <a:pt x="0" y="207990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7926715" y="4171985"/>
            <a:ext cx="2871216" cy="2458479"/>
          </a:xfrm>
          <a:custGeom>
            <a:avLst/>
            <a:gdLst/>
            <a:ahLst/>
            <a:cxnLst/>
            <a:rect l="l" t="t" r="r" b="b"/>
            <a:pathLst>
              <a:path w="2871216" h="2458479">
                <a:moveTo>
                  <a:pt x="0" y="0"/>
                </a:moveTo>
                <a:lnTo>
                  <a:pt x="2871217" y="0"/>
                </a:lnTo>
                <a:lnTo>
                  <a:pt x="2871217" y="2458479"/>
                </a:lnTo>
                <a:lnTo>
                  <a:pt x="0" y="245847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7060124" y="0"/>
            <a:ext cx="1227876" cy="1255782"/>
          </a:xfrm>
          <a:custGeom>
            <a:avLst/>
            <a:gdLst/>
            <a:ahLst/>
            <a:cxnLst/>
            <a:rect l="l" t="t" r="r" b="b"/>
            <a:pathLst>
              <a:path w="1227876" h="1255782">
                <a:moveTo>
                  <a:pt x="0" y="0"/>
                </a:moveTo>
                <a:lnTo>
                  <a:pt x="1227876" y="0"/>
                </a:lnTo>
                <a:lnTo>
                  <a:pt x="1227876" y="1255782"/>
                </a:lnTo>
                <a:lnTo>
                  <a:pt x="0" y="1255782"/>
                </a:lnTo>
                <a:lnTo>
                  <a:pt x="0" y="0"/>
                </a:lnTo>
                <a:close/>
              </a:path>
            </a:pathLst>
          </a:custGeom>
          <a:blipFill>
            <a:blip r:embed="rId6"/>
            <a:stretch>
              <a:fillRect/>
            </a:stretch>
          </a:blipFill>
        </p:spPr>
      </p:sp>
      <p:sp>
        <p:nvSpPr>
          <p:cNvPr id="5" name="Freeform 5"/>
          <p:cNvSpPr/>
          <p:nvPr/>
        </p:nvSpPr>
        <p:spPr>
          <a:xfrm>
            <a:off x="14093346" y="2176722"/>
            <a:ext cx="2966778" cy="2966778"/>
          </a:xfrm>
          <a:custGeom>
            <a:avLst/>
            <a:gdLst/>
            <a:ahLst/>
            <a:cxnLst/>
            <a:rect l="l" t="t" r="r" b="b"/>
            <a:pathLst>
              <a:path w="2966778" h="2966778">
                <a:moveTo>
                  <a:pt x="0" y="0"/>
                </a:moveTo>
                <a:lnTo>
                  <a:pt x="2966778" y="0"/>
                </a:lnTo>
                <a:lnTo>
                  <a:pt x="2966778" y="2966778"/>
                </a:lnTo>
                <a:lnTo>
                  <a:pt x="0" y="296677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6" name="TextBox 6"/>
          <p:cNvSpPr txBox="1"/>
          <p:nvPr/>
        </p:nvSpPr>
        <p:spPr>
          <a:xfrm>
            <a:off x="6631358" y="619125"/>
            <a:ext cx="5025285" cy="819150"/>
          </a:xfrm>
          <a:prstGeom prst="rect">
            <a:avLst/>
          </a:prstGeom>
        </p:spPr>
        <p:txBody>
          <a:bodyPr lIns="0" tIns="0" rIns="0" bIns="0" rtlCol="0" anchor="t">
            <a:spAutoFit/>
          </a:bodyPr>
          <a:lstStyle/>
          <a:p>
            <a:pPr marL="0" lvl="0" indent="0">
              <a:lnSpc>
                <a:spcPts val="6480"/>
              </a:lnSpc>
              <a:spcBef>
                <a:spcPct val="0"/>
              </a:spcBef>
            </a:pPr>
            <a:r>
              <a:rPr lang="en-US" sz="5400">
                <a:solidFill>
                  <a:srgbClr val="004B35"/>
                </a:solidFill>
                <a:latin typeface="Fraunces Semi-Bold"/>
              </a:rPr>
              <a:t>Target Market</a:t>
            </a:r>
          </a:p>
        </p:txBody>
      </p:sp>
      <p:sp>
        <p:nvSpPr>
          <p:cNvPr id="7" name="TextBox 7"/>
          <p:cNvSpPr txBox="1"/>
          <p:nvPr/>
        </p:nvSpPr>
        <p:spPr>
          <a:xfrm>
            <a:off x="1436681" y="5305974"/>
            <a:ext cx="2871215" cy="785984"/>
          </a:xfrm>
          <a:prstGeom prst="rect">
            <a:avLst/>
          </a:prstGeom>
        </p:spPr>
        <p:txBody>
          <a:bodyPr wrap="square" lIns="0" tIns="0" rIns="0" bIns="0" rtlCol="0" anchor="t">
            <a:spAutoFit/>
          </a:bodyPr>
          <a:lstStyle/>
          <a:p>
            <a:pPr algn="ctr">
              <a:lnSpc>
                <a:spcPts val="6719"/>
              </a:lnSpc>
              <a:spcBef>
                <a:spcPct val="0"/>
              </a:spcBef>
            </a:pPr>
            <a:r>
              <a:rPr lang="en-US" sz="4800" spc="72" dirty="0">
                <a:solidFill>
                  <a:srgbClr val="004B35"/>
                </a:solidFill>
                <a:latin typeface="Aileron Bold"/>
              </a:rPr>
              <a:t>Fribourg</a:t>
            </a:r>
          </a:p>
        </p:txBody>
      </p:sp>
      <p:sp>
        <p:nvSpPr>
          <p:cNvPr id="8" name="TextBox 8"/>
          <p:cNvSpPr txBox="1"/>
          <p:nvPr/>
        </p:nvSpPr>
        <p:spPr>
          <a:xfrm>
            <a:off x="6926338" y="6932896"/>
            <a:ext cx="4871972" cy="820989"/>
          </a:xfrm>
          <a:prstGeom prst="rect">
            <a:avLst/>
          </a:prstGeom>
        </p:spPr>
        <p:txBody>
          <a:bodyPr lIns="0" tIns="0" rIns="0" bIns="0" rtlCol="0" anchor="t">
            <a:spAutoFit/>
          </a:bodyPr>
          <a:lstStyle/>
          <a:p>
            <a:pPr algn="ctr">
              <a:lnSpc>
                <a:spcPts val="6719"/>
              </a:lnSpc>
              <a:spcBef>
                <a:spcPct val="0"/>
              </a:spcBef>
            </a:pPr>
            <a:r>
              <a:rPr lang="en-US" sz="4800" spc="72">
                <a:solidFill>
                  <a:srgbClr val="004B35"/>
                </a:solidFill>
                <a:latin typeface="Aileron Bold"/>
              </a:rPr>
              <a:t>Age-13- 60years</a:t>
            </a:r>
          </a:p>
        </p:txBody>
      </p:sp>
      <p:sp>
        <p:nvSpPr>
          <p:cNvPr id="9" name="TextBox 9"/>
          <p:cNvSpPr txBox="1"/>
          <p:nvPr/>
        </p:nvSpPr>
        <p:spPr>
          <a:xfrm>
            <a:off x="13675105" y="5305974"/>
            <a:ext cx="4576961" cy="820989"/>
          </a:xfrm>
          <a:prstGeom prst="rect">
            <a:avLst/>
          </a:prstGeom>
        </p:spPr>
        <p:txBody>
          <a:bodyPr lIns="0" tIns="0" rIns="0" bIns="0" rtlCol="0" anchor="t">
            <a:spAutoFit/>
          </a:bodyPr>
          <a:lstStyle/>
          <a:p>
            <a:pPr algn="ctr">
              <a:lnSpc>
                <a:spcPts val="6719"/>
              </a:lnSpc>
              <a:spcBef>
                <a:spcPct val="0"/>
              </a:spcBef>
            </a:pPr>
            <a:r>
              <a:rPr lang="en-US" sz="4800" spc="72">
                <a:solidFill>
                  <a:srgbClr val="004B35"/>
                </a:solidFill>
                <a:latin typeface="Aileron Bold"/>
              </a:rPr>
              <a:t>Active Lifestyle</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6F1E0"/>
        </a:solidFill>
        <a:effectLst/>
      </p:bgPr>
    </p:bg>
    <p:spTree>
      <p:nvGrpSpPr>
        <p:cNvPr id="1" name=""/>
        <p:cNvGrpSpPr/>
        <p:nvPr/>
      </p:nvGrpSpPr>
      <p:grpSpPr>
        <a:xfrm>
          <a:off x="0" y="0"/>
          <a:ext cx="0" cy="0"/>
          <a:chOff x="0" y="0"/>
          <a:chExt cx="0" cy="0"/>
        </a:xfrm>
      </p:grpSpPr>
      <p:sp>
        <p:nvSpPr>
          <p:cNvPr id="2" name="TextBox 2"/>
          <p:cNvSpPr txBox="1"/>
          <p:nvPr/>
        </p:nvSpPr>
        <p:spPr>
          <a:xfrm>
            <a:off x="618274" y="901491"/>
            <a:ext cx="11269569" cy="1349105"/>
          </a:xfrm>
          <a:prstGeom prst="rect">
            <a:avLst/>
          </a:prstGeom>
        </p:spPr>
        <p:txBody>
          <a:bodyPr lIns="0" tIns="0" rIns="0" bIns="0" rtlCol="0" anchor="t">
            <a:spAutoFit/>
          </a:bodyPr>
          <a:lstStyle/>
          <a:p>
            <a:pPr algn="ctr">
              <a:lnSpc>
                <a:spcPts val="10458"/>
              </a:lnSpc>
            </a:pPr>
            <a:r>
              <a:rPr lang="en-US" sz="9255">
                <a:solidFill>
                  <a:srgbClr val="292524"/>
                </a:solidFill>
                <a:latin typeface="Fraunces"/>
              </a:rPr>
              <a:t>Market Potential</a:t>
            </a:r>
          </a:p>
        </p:txBody>
      </p:sp>
      <p:grpSp>
        <p:nvGrpSpPr>
          <p:cNvPr id="3" name="Group 3"/>
          <p:cNvGrpSpPr/>
          <p:nvPr/>
        </p:nvGrpSpPr>
        <p:grpSpPr>
          <a:xfrm>
            <a:off x="-203847" y="8774385"/>
            <a:ext cx="18753936" cy="1745583"/>
            <a:chOff x="0" y="0"/>
            <a:chExt cx="4939308" cy="459742"/>
          </a:xfrm>
        </p:grpSpPr>
        <p:sp>
          <p:nvSpPr>
            <p:cNvPr id="4" name="Freeform 4"/>
            <p:cNvSpPr/>
            <p:nvPr/>
          </p:nvSpPr>
          <p:spPr>
            <a:xfrm>
              <a:off x="0" y="0"/>
              <a:ext cx="4939308" cy="459742"/>
            </a:xfrm>
            <a:custGeom>
              <a:avLst/>
              <a:gdLst/>
              <a:ahLst/>
              <a:cxnLst/>
              <a:rect l="l" t="t" r="r" b="b"/>
              <a:pathLst>
                <a:path w="4939308" h="459742">
                  <a:moveTo>
                    <a:pt x="0" y="0"/>
                  </a:moveTo>
                  <a:lnTo>
                    <a:pt x="4939308" y="0"/>
                  </a:lnTo>
                  <a:lnTo>
                    <a:pt x="4939308" y="459742"/>
                  </a:lnTo>
                  <a:lnTo>
                    <a:pt x="0" y="459742"/>
                  </a:lnTo>
                  <a:close/>
                </a:path>
              </a:pathLst>
            </a:custGeom>
            <a:solidFill>
              <a:srgbClr val="47A275"/>
            </a:solidFill>
            <a:ln w="38100" cap="sq">
              <a:solidFill>
                <a:srgbClr val="000000"/>
              </a:solidFill>
              <a:prstDash val="solid"/>
              <a:miter/>
            </a:ln>
          </p:spPr>
        </p:sp>
        <p:sp>
          <p:nvSpPr>
            <p:cNvPr id="5" name="TextBox 5"/>
            <p:cNvSpPr txBox="1"/>
            <p:nvPr/>
          </p:nvSpPr>
          <p:spPr>
            <a:xfrm>
              <a:off x="0" y="-38100"/>
              <a:ext cx="4939308" cy="497842"/>
            </a:xfrm>
            <a:prstGeom prst="rect">
              <a:avLst/>
            </a:prstGeom>
          </p:spPr>
          <p:txBody>
            <a:bodyPr lIns="50800" tIns="50800" rIns="50800" bIns="50800" rtlCol="0" anchor="ctr"/>
            <a:lstStyle/>
            <a:p>
              <a:pPr algn="ctr">
                <a:lnSpc>
                  <a:spcPts val="2659"/>
                </a:lnSpc>
                <a:spcBef>
                  <a:spcPct val="0"/>
                </a:spcBef>
              </a:pPr>
              <a:endParaRPr/>
            </a:p>
          </p:txBody>
        </p:sp>
      </p:grpSp>
      <p:sp>
        <p:nvSpPr>
          <p:cNvPr id="6" name="Freeform 6"/>
          <p:cNvSpPr/>
          <p:nvPr/>
        </p:nvSpPr>
        <p:spPr>
          <a:xfrm flipH="1">
            <a:off x="12495609" y="-1010181"/>
            <a:ext cx="7065873" cy="11297181"/>
          </a:xfrm>
          <a:custGeom>
            <a:avLst/>
            <a:gdLst/>
            <a:ahLst/>
            <a:cxnLst/>
            <a:rect l="l" t="t" r="r" b="b"/>
            <a:pathLst>
              <a:path w="7065873" h="11297181">
                <a:moveTo>
                  <a:pt x="7065873" y="0"/>
                </a:moveTo>
                <a:lnTo>
                  <a:pt x="0" y="0"/>
                </a:lnTo>
                <a:lnTo>
                  <a:pt x="0" y="11297181"/>
                </a:lnTo>
                <a:lnTo>
                  <a:pt x="7065873" y="11297181"/>
                </a:lnTo>
                <a:lnTo>
                  <a:pt x="7065873"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Freeform 7"/>
          <p:cNvSpPr/>
          <p:nvPr/>
        </p:nvSpPr>
        <p:spPr>
          <a:xfrm>
            <a:off x="10233154" y="3797599"/>
            <a:ext cx="3756284" cy="6185498"/>
          </a:xfrm>
          <a:custGeom>
            <a:avLst/>
            <a:gdLst/>
            <a:ahLst/>
            <a:cxnLst/>
            <a:rect l="l" t="t" r="r" b="b"/>
            <a:pathLst>
              <a:path w="3756284" h="6185498">
                <a:moveTo>
                  <a:pt x="0" y="0"/>
                </a:moveTo>
                <a:lnTo>
                  <a:pt x="3756284" y="0"/>
                </a:lnTo>
                <a:lnTo>
                  <a:pt x="3756284" y="6185498"/>
                </a:lnTo>
                <a:lnTo>
                  <a:pt x="0" y="618549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TextBox 8"/>
          <p:cNvSpPr txBox="1"/>
          <p:nvPr/>
        </p:nvSpPr>
        <p:spPr>
          <a:xfrm>
            <a:off x="446905" y="2700201"/>
            <a:ext cx="9786249" cy="4457700"/>
          </a:xfrm>
          <a:prstGeom prst="rect">
            <a:avLst/>
          </a:prstGeom>
        </p:spPr>
        <p:txBody>
          <a:bodyPr lIns="0" tIns="0" rIns="0" bIns="0" rtlCol="0" anchor="t">
            <a:spAutoFit/>
          </a:bodyPr>
          <a:lstStyle/>
          <a:p>
            <a:pPr algn="ctr">
              <a:lnSpc>
                <a:spcPts val="2760"/>
              </a:lnSpc>
              <a:spcBef>
                <a:spcPct val="0"/>
              </a:spcBef>
            </a:pPr>
            <a:r>
              <a:rPr lang="en-US" sz="2300">
                <a:solidFill>
                  <a:srgbClr val="292524"/>
                </a:solidFill>
                <a:latin typeface="Fraunces Semi-Bold"/>
              </a:rPr>
              <a:t>High Purchasing Power: Swiss consumers have a high disposable income, allowing them to afford premium-priced snacks like potentially imported Haldiram products. (1 franc = 91.45 Rupees)</a:t>
            </a:r>
          </a:p>
          <a:p>
            <a:pPr algn="ctr">
              <a:lnSpc>
                <a:spcPts val="2760"/>
              </a:lnSpc>
              <a:spcBef>
                <a:spcPct val="0"/>
              </a:spcBef>
            </a:pPr>
            <a:endParaRPr lang="en-US" sz="2300">
              <a:solidFill>
                <a:srgbClr val="292524"/>
              </a:solidFill>
              <a:latin typeface="Fraunces Semi-Bold"/>
            </a:endParaRPr>
          </a:p>
          <a:p>
            <a:pPr algn="ctr">
              <a:lnSpc>
                <a:spcPts val="2760"/>
              </a:lnSpc>
              <a:spcBef>
                <a:spcPct val="0"/>
              </a:spcBef>
            </a:pPr>
            <a:r>
              <a:rPr lang="en-US" sz="2300">
                <a:solidFill>
                  <a:srgbClr val="292524"/>
                </a:solidFill>
                <a:latin typeface="Fraunces Semi-Bold"/>
              </a:rPr>
              <a:t>Interest in Ethnic Flavors: The growing multicultural population in Switzerland might be receptive to the unique flavors offered by Haldiram snacks, especially if they cater to health-conscious preferences.</a:t>
            </a:r>
          </a:p>
          <a:p>
            <a:pPr algn="ctr">
              <a:lnSpc>
                <a:spcPts val="2760"/>
              </a:lnSpc>
              <a:spcBef>
                <a:spcPct val="0"/>
              </a:spcBef>
            </a:pPr>
            <a:endParaRPr lang="en-US" sz="2300">
              <a:solidFill>
                <a:srgbClr val="292524"/>
              </a:solidFill>
              <a:latin typeface="Fraunces Semi-Bold"/>
            </a:endParaRPr>
          </a:p>
          <a:p>
            <a:pPr algn="ctr">
              <a:lnSpc>
                <a:spcPts val="2760"/>
              </a:lnSpc>
              <a:spcBef>
                <a:spcPct val="0"/>
              </a:spcBef>
            </a:pPr>
            <a:r>
              <a:rPr lang="en-US" sz="2300">
                <a:solidFill>
                  <a:srgbClr val="292524"/>
                </a:solidFill>
                <a:latin typeface="Fraunces Semi-Bold"/>
              </a:rPr>
              <a:t>Snacking Culture: Switzerland has a well-established snacking culture, with consumers enjoying sweet and savory options throughout the day.</a:t>
            </a:r>
          </a:p>
          <a:p>
            <a:pPr algn="ctr">
              <a:lnSpc>
                <a:spcPts val="2760"/>
              </a:lnSpc>
              <a:spcBef>
                <a:spcPct val="0"/>
              </a:spcBef>
            </a:pPr>
            <a:endParaRPr lang="en-US" sz="2300">
              <a:solidFill>
                <a:srgbClr val="292524"/>
              </a:solidFill>
              <a:latin typeface="Fraunces Semi-Bold"/>
            </a:endParaRPr>
          </a:p>
        </p:txBody>
      </p:sp>
      <p:sp>
        <p:nvSpPr>
          <p:cNvPr id="9" name="Freeform 9"/>
          <p:cNvSpPr/>
          <p:nvPr/>
        </p:nvSpPr>
        <p:spPr>
          <a:xfrm>
            <a:off x="17060124" y="0"/>
            <a:ext cx="1227876" cy="1255782"/>
          </a:xfrm>
          <a:custGeom>
            <a:avLst/>
            <a:gdLst/>
            <a:ahLst/>
            <a:cxnLst/>
            <a:rect l="l" t="t" r="r" b="b"/>
            <a:pathLst>
              <a:path w="1227876" h="1255782">
                <a:moveTo>
                  <a:pt x="0" y="0"/>
                </a:moveTo>
                <a:lnTo>
                  <a:pt x="1227876" y="0"/>
                </a:lnTo>
                <a:lnTo>
                  <a:pt x="1227876" y="1255782"/>
                </a:lnTo>
                <a:lnTo>
                  <a:pt x="0" y="1255782"/>
                </a:lnTo>
                <a:lnTo>
                  <a:pt x="0" y="0"/>
                </a:lnTo>
                <a:close/>
              </a:path>
            </a:pathLst>
          </a:custGeom>
          <a:blipFill>
            <a:blip r:embed="rId6"/>
            <a:stretch>
              <a:fillRect/>
            </a:stretch>
          </a:blipFill>
        </p:spPr>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AF2E9"/>
        </a:solidFill>
        <a:effectLst/>
      </p:bgPr>
    </p:bg>
    <p:spTree>
      <p:nvGrpSpPr>
        <p:cNvPr id="1" name=""/>
        <p:cNvGrpSpPr/>
        <p:nvPr/>
      </p:nvGrpSpPr>
      <p:grpSpPr>
        <a:xfrm>
          <a:off x="0" y="0"/>
          <a:ext cx="0" cy="0"/>
          <a:chOff x="0" y="0"/>
          <a:chExt cx="0" cy="0"/>
        </a:xfrm>
      </p:grpSpPr>
      <p:graphicFrame>
        <p:nvGraphicFramePr>
          <p:cNvPr id="2" name="Table 2"/>
          <p:cNvGraphicFramePr>
            <a:graphicFrameLocks noGrp="1"/>
          </p:cNvGraphicFramePr>
          <p:nvPr/>
        </p:nvGraphicFramePr>
        <p:xfrm>
          <a:off x="1028700" y="1834638"/>
          <a:ext cx="16224249" cy="7434496"/>
        </p:xfrm>
        <a:graphic>
          <a:graphicData uri="http://schemas.openxmlformats.org/drawingml/2006/table">
            <a:tbl>
              <a:tblPr/>
              <a:tblGrid>
                <a:gridCol w="6811697">
                  <a:extLst>
                    <a:ext uri="{9D8B030D-6E8A-4147-A177-3AD203B41FA5}">
                      <a16:colId xmlns:a16="http://schemas.microsoft.com/office/drawing/2014/main" val="20000"/>
                    </a:ext>
                  </a:extLst>
                </a:gridCol>
                <a:gridCol w="2626300">
                  <a:extLst>
                    <a:ext uri="{9D8B030D-6E8A-4147-A177-3AD203B41FA5}">
                      <a16:colId xmlns:a16="http://schemas.microsoft.com/office/drawing/2014/main" val="20001"/>
                    </a:ext>
                  </a:extLst>
                </a:gridCol>
                <a:gridCol w="6786252">
                  <a:extLst>
                    <a:ext uri="{9D8B030D-6E8A-4147-A177-3AD203B41FA5}">
                      <a16:colId xmlns:a16="http://schemas.microsoft.com/office/drawing/2014/main" val="20002"/>
                    </a:ext>
                  </a:extLst>
                </a:gridCol>
              </a:tblGrid>
              <a:tr h="3874813">
                <a:tc>
                  <a:txBody>
                    <a:bodyPr/>
                    <a:lstStyle/>
                    <a:p>
                      <a:pPr algn="l">
                        <a:lnSpc>
                          <a:spcPts val="3639"/>
                        </a:lnSpc>
                        <a:defRPr/>
                      </a:pPr>
                      <a:r>
                        <a:rPr lang="en-US" sz="2599">
                          <a:solidFill>
                            <a:srgbClr val="000000"/>
                          </a:solidFill>
                          <a:latin typeface="Fraunces Bold"/>
                        </a:rPr>
                        <a:t>Strengths</a:t>
                      </a:r>
                      <a:endParaRPr lang="en-US" sz="1100"/>
                    </a:p>
                    <a:p>
                      <a:pPr>
                        <a:lnSpc>
                          <a:spcPts val="3639"/>
                        </a:lnSpc>
                      </a:pPr>
                      <a:endParaRPr lang="en-US" sz="1100"/>
                    </a:p>
                    <a:p>
                      <a:pPr marL="453387" lvl="1" indent="-226693">
                        <a:lnSpc>
                          <a:spcPts val="2939"/>
                        </a:lnSpc>
                        <a:buFont typeface="Arial"/>
                        <a:buChar char="•"/>
                      </a:pPr>
                      <a:r>
                        <a:rPr lang="en-US" sz="2099">
                          <a:solidFill>
                            <a:srgbClr val="000000"/>
                          </a:solidFill>
                          <a:latin typeface="Fraunces Bold"/>
                        </a:rPr>
                        <a:t>Unique Flavors</a:t>
                      </a:r>
                    </a:p>
                    <a:p>
                      <a:pPr marL="453387" lvl="1" indent="-226693">
                        <a:lnSpc>
                          <a:spcPts val="2939"/>
                        </a:lnSpc>
                        <a:buFont typeface="Arial"/>
                        <a:buChar char="•"/>
                      </a:pPr>
                      <a:r>
                        <a:rPr lang="en-US" sz="2099">
                          <a:solidFill>
                            <a:srgbClr val="000000"/>
                          </a:solidFill>
                          <a:latin typeface="Fraunces Bold"/>
                        </a:rPr>
                        <a:t>Heath conscious Options</a:t>
                      </a:r>
                    </a:p>
                  </a:txBody>
                  <a:tcPr marL="190500" marR="190500" marT="190500" marB="190500" anchor="ctr">
                    <a:lnL w="28575" cap="flat" cmpd="sng" algn="ctr">
                      <a:solidFill>
                        <a:srgbClr val="D9D9D9"/>
                      </a:solidFill>
                      <a:prstDash val="solid"/>
                      <a:round/>
                      <a:headEnd type="none" w="med" len="med"/>
                      <a:tailEnd type="none" w="med" len="med"/>
                    </a:lnL>
                    <a:lnR w="28575" cap="flat" cmpd="sng" algn="ctr">
                      <a:solidFill>
                        <a:srgbClr val="D9D9D9"/>
                      </a:solidFill>
                      <a:prstDash val="solid"/>
                      <a:round/>
                      <a:headEnd type="none" w="med" len="med"/>
                      <a:tailEnd type="none" w="med" len="med"/>
                    </a:lnR>
                    <a:lnT w="28575" cap="flat" cmpd="sng" algn="ctr">
                      <a:solidFill>
                        <a:srgbClr val="D9D9D9"/>
                      </a:solidFill>
                      <a:prstDash val="solid"/>
                      <a:round/>
                      <a:headEnd type="none" w="med" len="med"/>
                      <a:tailEnd type="none" w="med" len="med"/>
                    </a:lnT>
                    <a:lnB w="28575" cap="flat" cmpd="sng" algn="ctr">
                      <a:solidFill>
                        <a:srgbClr val="D9D9D9"/>
                      </a:solidFill>
                      <a:prstDash val="solid"/>
                      <a:round/>
                      <a:headEnd type="none" w="med" len="med"/>
                      <a:tailEnd type="none" w="med" len="med"/>
                    </a:lnB>
                  </a:tcPr>
                </a:tc>
                <a:tc>
                  <a:txBody>
                    <a:bodyPr/>
                    <a:lstStyle/>
                    <a:p>
                      <a:pPr algn="l">
                        <a:lnSpc>
                          <a:spcPts val="2940"/>
                        </a:lnSpc>
                        <a:defRPr/>
                      </a:pPr>
                      <a:endParaRPr lang="en-US" sz="1100"/>
                    </a:p>
                  </a:txBody>
                  <a:tcPr marL="190500" marR="190500" marT="190500" marB="190500" anchor="ctr">
                    <a:lnL w="28575" cap="flat" cmpd="sng" algn="ctr">
                      <a:solidFill>
                        <a:srgbClr val="D9D9D9"/>
                      </a:solidFill>
                      <a:prstDash val="solid"/>
                      <a:round/>
                      <a:headEnd type="none" w="med" len="med"/>
                      <a:tailEnd type="none" w="med" len="med"/>
                    </a:lnL>
                    <a:lnR w="28575" cap="flat" cmpd="sng" algn="ctr">
                      <a:solidFill>
                        <a:srgbClr val="D9D9D9"/>
                      </a:solidFill>
                      <a:prstDash val="solid"/>
                      <a:round/>
                      <a:headEnd type="none" w="med" len="med"/>
                      <a:tailEnd type="none" w="med" len="med"/>
                    </a:lnR>
                    <a:lnT w="28575" cap="flat" cmpd="sng" algn="ctr">
                      <a:solidFill>
                        <a:srgbClr val="D9D9D9"/>
                      </a:solidFill>
                      <a:prstDash val="solid"/>
                      <a:round/>
                      <a:headEnd type="none" w="med" len="med"/>
                      <a:tailEnd type="none" w="med" len="med"/>
                    </a:lnT>
                    <a:lnB w="28575" cap="flat" cmpd="sng" algn="ctr">
                      <a:solidFill>
                        <a:srgbClr val="D9D9D9"/>
                      </a:solidFill>
                      <a:prstDash val="solid"/>
                      <a:round/>
                      <a:headEnd type="none" w="med" len="med"/>
                      <a:tailEnd type="none" w="med" len="med"/>
                    </a:lnB>
                  </a:tcPr>
                </a:tc>
                <a:tc>
                  <a:txBody>
                    <a:bodyPr/>
                    <a:lstStyle/>
                    <a:p>
                      <a:pPr algn="l">
                        <a:lnSpc>
                          <a:spcPts val="3639"/>
                        </a:lnSpc>
                        <a:defRPr/>
                      </a:pPr>
                      <a:r>
                        <a:rPr lang="en-US" sz="2599">
                          <a:solidFill>
                            <a:srgbClr val="000000"/>
                          </a:solidFill>
                          <a:latin typeface="Fraunces Bold"/>
                        </a:rPr>
                        <a:t>Weaknesses</a:t>
                      </a:r>
                      <a:endParaRPr lang="en-US" sz="1100"/>
                    </a:p>
                    <a:p>
                      <a:pPr>
                        <a:lnSpc>
                          <a:spcPts val="3639"/>
                        </a:lnSpc>
                      </a:pPr>
                      <a:endParaRPr lang="en-US" sz="1100"/>
                    </a:p>
                    <a:p>
                      <a:pPr marL="453390" lvl="1" indent="-226695">
                        <a:lnSpc>
                          <a:spcPts val="2940"/>
                        </a:lnSpc>
                        <a:buFont typeface="Arial"/>
                        <a:buChar char="•"/>
                      </a:pPr>
                      <a:r>
                        <a:rPr lang="en-US" sz="2100">
                          <a:solidFill>
                            <a:srgbClr val="000000"/>
                          </a:solidFill>
                          <a:latin typeface="Fraunces Bold"/>
                        </a:rPr>
                        <a:t>Limited Brand Awareness</a:t>
                      </a:r>
                    </a:p>
                    <a:p>
                      <a:pPr marL="453390" lvl="1" indent="-226695">
                        <a:lnSpc>
                          <a:spcPts val="2940"/>
                        </a:lnSpc>
                        <a:buFont typeface="Arial"/>
                        <a:buChar char="•"/>
                      </a:pPr>
                      <a:r>
                        <a:rPr lang="en-US" sz="2100">
                          <a:solidFill>
                            <a:srgbClr val="000000"/>
                          </a:solidFill>
                          <a:latin typeface="Fraunces Bold"/>
                        </a:rPr>
                        <a:t>Distribution Network</a:t>
                      </a:r>
                    </a:p>
                    <a:p>
                      <a:pPr marL="453390" lvl="1" indent="-226695">
                        <a:lnSpc>
                          <a:spcPts val="2940"/>
                        </a:lnSpc>
                        <a:buFont typeface="Arial"/>
                        <a:buChar char="•"/>
                      </a:pPr>
                      <a:r>
                        <a:rPr lang="en-US" sz="2100">
                          <a:solidFill>
                            <a:srgbClr val="000000"/>
                          </a:solidFill>
                          <a:latin typeface="Fraunces Bold"/>
                        </a:rPr>
                        <a:t>Price Sensitivity</a:t>
                      </a:r>
                    </a:p>
                  </a:txBody>
                  <a:tcPr marL="190500" marR="190500" marT="190500" marB="190500" anchor="ctr">
                    <a:lnL w="28575" cap="flat" cmpd="sng" algn="ctr">
                      <a:solidFill>
                        <a:srgbClr val="D9D9D9"/>
                      </a:solidFill>
                      <a:prstDash val="solid"/>
                      <a:round/>
                      <a:headEnd type="none" w="med" len="med"/>
                      <a:tailEnd type="none" w="med" len="med"/>
                    </a:lnL>
                    <a:lnR w="28575" cap="flat" cmpd="sng" algn="ctr">
                      <a:solidFill>
                        <a:srgbClr val="D9D9D9"/>
                      </a:solidFill>
                      <a:prstDash val="solid"/>
                      <a:round/>
                      <a:headEnd type="none" w="med" len="med"/>
                      <a:tailEnd type="none" w="med" len="med"/>
                    </a:lnR>
                    <a:lnT w="28575" cap="flat" cmpd="sng" algn="ctr">
                      <a:solidFill>
                        <a:srgbClr val="D9D9D9"/>
                      </a:solidFill>
                      <a:prstDash val="solid"/>
                      <a:round/>
                      <a:headEnd type="none" w="med" len="med"/>
                      <a:tailEnd type="none" w="med" len="med"/>
                    </a:lnT>
                    <a:lnB w="28575" cap="flat" cmpd="sng" algn="ctr">
                      <a:solidFill>
                        <a:srgbClr val="D9D9D9"/>
                      </a:solidFill>
                      <a:prstDash val="solid"/>
                      <a:round/>
                      <a:headEnd type="none" w="med" len="med"/>
                      <a:tailEnd type="none" w="med" len="med"/>
                    </a:lnB>
                  </a:tcPr>
                </a:tc>
                <a:extLst>
                  <a:ext uri="{0D108BD9-81ED-4DB2-BD59-A6C34878D82A}">
                    <a16:rowId xmlns:a16="http://schemas.microsoft.com/office/drawing/2014/main" val="10000"/>
                  </a:ext>
                </a:extLst>
              </a:tr>
              <a:tr h="3559683">
                <a:tc>
                  <a:txBody>
                    <a:bodyPr/>
                    <a:lstStyle/>
                    <a:p>
                      <a:pPr algn="l">
                        <a:lnSpc>
                          <a:spcPts val="3639"/>
                        </a:lnSpc>
                        <a:defRPr/>
                      </a:pPr>
                      <a:r>
                        <a:rPr lang="en-US" sz="2599" spc="51">
                          <a:solidFill>
                            <a:srgbClr val="000000"/>
                          </a:solidFill>
                          <a:latin typeface="Fraunces Bold"/>
                        </a:rPr>
                        <a:t>Opportunities</a:t>
                      </a:r>
                      <a:endParaRPr lang="en-US" sz="1100"/>
                    </a:p>
                    <a:p>
                      <a:pPr>
                        <a:lnSpc>
                          <a:spcPts val="3639"/>
                        </a:lnSpc>
                      </a:pPr>
                      <a:endParaRPr lang="en-US" sz="1100"/>
                    </a:p>
                    <a:p>
                      <a:pPr marL="453387" lvl="1" indent="-226693">
                        <a:lnSpc>
                          <a:spcPts val="2939"/>
                        </a:lnSpc>
                        <a:buFont typeface="Arial"/>
                        <a:buChar char="•"/>
                      </a:pPr>
                      <a:r>
                        <a:rPr lang="en-US" sz="2099" spc="41">
                          <a:solidFill>
                            <a:srgbClr val="000000"/>
                          </a:solidFill>
                          <a:latin typeface="Fraunces Bold"/>
                        </a:rPr>
                        <a:t>Growing Snack Market</a:t>
                      </a:r>
                    </a:p>
                    <a:p>
                      <a:pPr marL="453387" lvl="1" indent="-226693">
                        <a:lnSpc>
                          <a:spcPts val="2939"/>
                        </a:lnSpc>
                        <a:buFont typeface="Arial"/>
                        <a:buChar char="•"/>
                      </a:pPr>
                      <a:r>
                        <a:rPr lang="en-US" sz="2099" spc="41">
                          <a:solidFill>
                            <a:srgbClr val="000000"/>
                          </a:solidFill>
                          <a:latin typeface="Fraunces Bold"/>
                        </a:rPr>
                        <a:t>Interest in Ethnic Flavors</a:t>
                      </a:r>
                    </a:p>
                    <a:p>
                      <a:pPr marL="453387" lvl="1" indent="-226693">
                        <a:lnSpc>
                          <a:spcPts val="2939"/>
                        </a:lnSpc>
                        <a:buFont typeface="Arial"/>
                        <a:buChar char="•"/>
                      </a:pPr>
                      <a:r>
                        <a:rPr lang="en-US" sz="2099" spc="41">
                          <a:solidFill>
                            <a:srgbClr val="000000"/>
                          </a:solidFill>
                          <a:latin typeface="Fraunces Bold"/>
                        </a:rPr>
                        <a:t>Premium Positioning</a:t>
                      </a:r>
                    </a:p>
                    <a:p>
                      <a:pPr>
                        <a:lnSpc>
                          <a:spcPts val="2939"/>
                        </a:lnSpc>
                      </a:pPr>
                      <a:endParaRPr lang="en-US" sz="2099" spc="41">
                        <a:solidFill>
                          <a:srgbClr val="000000"/>
                        </a:solidFill>
                        <a:latin typeface="Fraunces Bold"/>
                      </a:endParaRPr>
                    </a:p>
                  </a:txBody>
                  <a:tcPr marL="190500" marR="190500" marT="190500" marB="190500" anchor="ctr">
                    <a:lnL w="28575" cap="flat" cmpd="sng" algn="ctr">
                      <a:solidFill>
                        <a:srgbClr val="D9D9D9"/>
                      </a:solidFill>
                      <a:prstDash val="solid"/>
                      <a:round/>
                      <a:headEnd type="none" w="med" len="med"/>
                      <a:tailEnd type="none" w="med" len="med"/>
                    </a:lnL>
                    <a:lnR w="28575" cap="flat" cmpd="sng" algn="ctr">
                      <a:solidFill>
                        <a:srgbClr val="D9D9D9"/>
                      </a:solidFill>
                      <a:prstDash val="solid"/>
                      <a:round/>
                      <a:headEnd type="none" w="med" len="med"/>
                      <a:tailEnd type="none" w="med" len="med"/>
                    </a:lnR>
                    <a:lnT w="28575" cap="flat" cmpd="sng" algn="ctr">
                      <a:solidFill>
                        <a:srgbClr val="D9D9D9"/>
                      </a:solidFill>
                      <a:prstDash val="solid"/>
                      <a:round/>
                      <a:headEnd type="none" w="med" len="med"/>
                      <a:tailEnd type="none" w="med" len="med"/>
                    </a:lnT>
                    <a:lnB w="28575" cap="flat" cmpd="sng" algn="ctr">
                      <a:solidFill>
                        <a:srgbClr val="D9D9D9"/>
                      </a:solidFill>
                      <a:prstDash val="solid"/>
                      <a:round/>
                      <a:headEnd type="none" w="med" len="med"/>
                      <a:tailEnd type="none" w="med" len="med"/>
                    </a:lnB>
                  </a:tcPr>
                </a:tc>
                <a:tc>
                  <a:txBody>
                    <a:bodyPr/>
                    <a:lstStyle/>
                    <a:p>
                      <a:pPr algn="l">
                        <a:lnSpc>
                          <a:spcPts val="2940"/>
                        </a:lnSpc>
                        <a:defRPr/>
                      </a:pPr>
                      <a:endParaRPr lang="en-US" sz="1100"/>
                    </a:p>
                  </a:txBody>
                  <a:tcPr marL="190500" marR="190500" marT="190500" marB="190500" anchor="ctr">
                    <a:lnL w="28575" cap="flat" cmpd="sng" algn="ctr">
                      <a:solidFill>
                        <a:srgbClr val="D9D9D9"/>
                      </a:solidFill>
                      <a:prstDash val="solid"/>
                      <a:round/>
                      <a:headEnd type="none" w="med" len="med"/>
                      <a:tailEnd type="none" w="med" len="med"/>
                    </a:lnL>
                    <a:lnR w="28575" cap="flat" cmpd="sng" algn="ctr">
                      <a:solidFill>
                        <a:srgbClr val="D9D9D9"/>
                      </a:solidFill>
                      <a:prstDash val="solid"/>
                      <a:round/>
                      <a:headEnd type="none" w="med" len="med"/>
                      <a:tailEnd type="none" w="med" len="med"/>
                    </a:lnR>
                    <a:lnT w="28575" cap="flat" cmpd="sng" algn="ctr">
                      <a:solidFill>
                        <a:srgbClr val="D9D9D9"/>
                      </a:solidFill>
                      <a:prstDash val="solid"/>
                      <a:round/>
                      <a:headEnd type="none" w="med" len="med"/>
                      <a:tailEnd type="none" w="med" len="med"/>
                    </a:lnT>
                    <a:lnB w="28575" cap="flat" cmpd="sng" algn="ctr">
                      <a:solidFill>
                        <a:srgbClr val="D9D9D9"/>
                      </a:solidFill>
                      <a:prstDash val="solid"/>
                      <a:round/>
                      <a:headEnd type="none" w="med" len="med"/>
                      <a:tailEnd type="none" w="med" len="med"/>
                    </a:lnB>
                  </a:tcPr>
                </a:tc>
                <a:tc>
                  <a:txBody>
                    <a:bodyPr/>
                    <a:lstStyle/>
                    <a:p>
                      <a:pPr algn="l">
                        <a:lnSpc>
                          <a:spcPts val="3639"/>
                        </a:lnSpc>
                        <a:defRPr/>
                      </a:pPr>
                      <a:r>
                        <a:rPr lang="en-US" sz="2599">
                          <a:solidFill>
                            <a:srgbClr val="000000"/>
                          </a:solidFill>
                          <a:latin typeface="Fraunces Bold"/>
                        </a:rPr>
                        <a:t>Threats</a:t>
                      </a:r>
                      <a:endParaRPr lang="en-US" sz="1100"/>
                    </a:p>
                    <a:p>
                      <a:pPr>
                        <a:lnSpc>
                          <a:spcPts val="3639"/>
                        </a:lnSpc>
                      </a:pPr>
                      <a:endParaRPr lang="en-US" sz="1100"/>
                    </a:p>
                    <a:p>
                      <a:pPr marL="453387" lvl="1" indent="-226693">
                        <a:lnSpc>
                          <a:spcPts val="2939"/>
                        </a:lnSpc>
                        <a:buFont typeface="Arial"/>
                        <a:buChar char="•"/>
                      </a:pPr>
                      <a:r>
                        <a:rPr lang="en-US" sz="2099" spc="41">
                          <a:solidFill>
                            <a:srgbClr val="000000"/>
                          </a:solidFill>
                          <a:latin typeface="Fraunces Bold"/>
                        </a:rPr>
                        <a:t>Competition</a:t>
                      </a:r>
                    </a:p>
                    <a:p>
                      <a:pPr marL="453387" lvl="1" indent="-226693">
                        <a:lnSpc>
                          <a:spcPts val="2939"/>
                        </a:lnSpc>
                        <a:buFont typeface="Arial"/>
                        <a:buChar char="•"/>
                      </a:pPr>
                      <a:r>
                        <a:rPr lang="en-US" sz="2099" spc="41">
                          <a:solidFill>
                            <a:srgbClr val="000000"/>
                          </a:solidFill>
                          <a:latin typeface="Fraunces Bold"/>
                        </a:rPr>
                        <a:t>Strict Regulations</a:t>
                      </a:r>
                    </a:p>
                    <a:p>
                      <a:pPr marL="453387" lvl="1" indent="-226693">
                        <a:lnSpc>
                          <a:spcPts val="2939"/>
                        </a:lnSpc>
                        <a:buFont typeface="Arial"/>
                        <a:buChar char="•"/>
                      </a:pPr>
                      <a:r>
                        <a:rPr lang="en-US" sz="2099" spc="41">
                          <a:solidFill>
                            <a:srgbClr val="000000"/>
                          </a:solidFill>
                          <a:latin typeface="Fraunces Bold"/>
                        </a:rPr>
                        <a:t>Economic Fluctuations</a:t>
                      </a:r>
                    </a:p>
                    <a:p>
                      <a:pPr>
                        <a:lnSpc>
                          <a:spcPts val="3639"/>
                        </a:lnSpc>
                      </a:pPr>
                      <a:endParaRPr lang="en-US" sz="2099" spc="41">
                        <a:solidFill>
                          <a:srgbClr val="000000"/>
                        </a:solidFill>
                        <a:latin typeface="Fraunces Bold"/>
                      </a:endParaRPr>
                    </a:p>
                  </a:txBody>
                  <a:tcPr marL="190500" marR="190500" marT="190500" marB="190500" anchor="ctr">
                    <a:lnL w="28575" cap="flat" cmpd="sng" algn="ctr">
                      <a:solidFill>
                        <a:srgbClr val="D9D9D9"/>
                      </a:solidFill>
                      <a:prstDash val="solid"/>
                      <a:round/>
                      <a:headEnd type="none" w="med" len="med"/>
                      <a:tailEnd type="none" w="med" len="med"/>
                    </a:lnL>
                    <a:lnR w="28575" cap="flat" cmpd="sng" algn="ctr">
                      <a:solidFill>
                        <a:srgbClr val="D9D9D9"/>
                      </a:solidFill>
                      <a:prstDash val="solid"/>
                      <a:round/>
                      <a:headEnd type="none" w="med" len="med"/>
                      <a:tailEnd type="none" w="med" len="med"/>
                    </a:lnR>
                    <a:lnT w="28575" cap="flat" cmpd="sng" algn="ctr">
                      <a:solidFill>
                        <a:srgbClr val="D9D9D9"/>
                      </a:solidFill>
                      <a:prstDash val="solid"/>
                      <a:round/>
                      <a:headEnd type="none" w="med" len="med"/>
                      <a:tailEnd type="none" w="med" len="med"/>
                    </a:lnT>
                    <a:lnB w="28575" cap="flat" cmpd="sng" algn="ctr">
                      <a:solidFill>
                        <a:srgbClr val="D9D9D9"/>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3" name="TextBox 3"/>
          <p:cNvSpPr txBox="1"/>
          <p:nvPr/>
        </p:nvSpPr>
        <p:spPr>
          <a:xfrm>
            <a:off x="8181411" y="5227515"/>
            <a:ext cx="598466" cy="481330"/>
          </a:xfrm>
          <a:prstGeom prst="rect">
            <a:avLst/>
          </a:prstGeom>
        </p:spPr>
        <p:txBody>
          <a:bodyPr lIns="0" tIns="0" rIns="0" bIns="0" rtlCol="0" anchor="t">
            <a:spAutoFit/>
          </a:bodyPr>
          <a:lstStyle/>
          <a:p>
            <a:pPr algn="ctr">
              <a:lnSpc>
                <a:spcPts val="3919"/>
              </a:lnSpc>
              <a:spcBef>
                <a:spcPct val="0"/>
              </a:spcBef>
            </a:pPr>
            <a:r>
              <a:rPr lang="en-US" sz="2800">
                <a:solidFill>
                  <a:srgbClr val="FFFFFF"/>
                </a:solidFill>
                <a:latin typeface="Aileron Heavy"/>
              </a:rPr>
              <a:t>S</a:t>
            </a:r>
          </a:p>
        </p:txBody>
      </p:sp>
      <p:grpSp>
        <p:nvGrpSpPr>
          <p:cNvPr id="4" name="Group 4"/>
          <p:cNvGrpSpPr/>
          <p:nvPr/>
        </p:nvGrpSpPr>
        <p:grpSpPr>
          <a:xfrm>
            <a:off x="7833163" y="4870945"/>
            <a:ext cx="1310837" cy="1262198"/>
            <a:chOff x="0" y="0"/>
            <a:chExt cx="345241" cy="332431"/>
          </a:xfrm>
        </p:grpSpPr>
        <p:sp>
          <p:nvSpPr>
            <p:cNvPr id="5" name="Freeform 5"/>
            <p:cNvSpPr/>
            <p:nvPr/>
          </p:nvSpPr>
          <p:spPr>
            <a:xfrm>
              <a:off x="0" y="0"/>
              <a:ext cx="345241" cy="332431"/>
            </a:xfrm>
            <a:custGeom>
              <a:avLst/>
              <a:gdLst/>
              <a:ahLst/>
              <a:cxnLst/>
              <a:rect l="l" t="t" r="r" b="b"/>
              <a:pathLst>
                <a:path w="345241" h="332431">
                  <a:moveTo>
                    <a:pt x="0" y="0"/>
                  </a:moveTo>
                  <a:lnTo>
                    <a:pt x="345241" y="0"/>
                  </a:lnTo>
                  <a:lnTo>
                    <a:pt x="345241" y="332431"/>
                  </a:lnTo>
                  <a:lnTo>
                    <a:pt x="0" y="332431"/>
                  </a:lnTo>
                  <a:close/>
                </a:path>
              </a:pathLst>
            </a:custGeom>
            <a:solidFill>
              <a:srgbClr val="DD5248"/>
            </a:solidFill>
          </p:spPr>
        </p:sp>
        <p:sp>
          <p:nvSpPr>
            <p:cNvPr id="6" name="TextBox 6"/>
            <p:cNvSpPr txBox="1"/>
            <p:nvPr/>
          </p:nvSpPr>
          <p:spPr>
            <a:xfrm>
              <a:off x="0" y="-85725"/>
              <a:ext cx="345241" cy="418156"/>
            </a:xfrm>
            <a:prstGeom prst="rect">
              <a:avLst/>
            </a:prstGeom>
          </p:spPr>
          <p:txBody>
            <a:bodyPr lIns="50800" tIns="50800" rIns="50800" bIns="50800" rtlCol="0" anchor="ctr"/>
            <a:lstStyle/>
            <a:p>
              <a:pPr algn="ctr">
                <a:lnSpc>
                  <a:spcPts val="5880"/>
                </a:lnSpc>
              </a:pPr>
              <a:r>
                <a:rPr lang="en-US" sz="4200">
                  <a:solidFill>
                    <a:srgbClr val="FFFFFF"/>
                  </a:solidFill>
                  <a:latin typeface="Aileron Heavy"/>
                </a:rPr>
                <a:t>S</a:t>
              </a:r>
            </a:p>
          </p:txBody>
        </p:sp>
      </p:grpSp>
      <p:grpSp>
        <p:nvGrpSpPr>
          <p:cNvPr id="7" name="Group 7"/>
          <p:cNvGrpSpPr/>
          <p:nvPr/>
        </p:nvGrpSpPr>
        <p:grpSpPr>
          <a:xfrm>
            <a:off x="7833163" y="6122566"/>
            <a:ext cx="1310837" cy="1262198"/>
            <a:chOff x="0" y="0"/>
            <a:chExt cx="345241" cy="332431"/>
          </a:xfrm>
        </p:grpSpPr>
        <p:sp>
          <p:nvSpPr>
            <p:cNvPr id="8" name="Freeform 8"/>
            <p:cNvSpPr/>
            <p:nvPr/>
          </p:nvSpPr>
          <p:spPr>
            <a:xfrm>
              <a:off x="0" y="0"/>
              <a:ext cx="345241" cy="332431"/>
            </a:xfrm>
            <a:custGeom>
              <a:avLst/>
              <a:gdLst/>
              <a:ahLst/>
              <a:cxnLst/>
              <a:rect l="l" t="t" r="r" b="b"/>
              <a:pathLst>
                <a:path w="345241" h="332431">
                  <a:moveTo>
                    <a:pt x="0" y="0"/>
                  </a:moveTo>
                  <a:lnTo>
                    <a:pt x="345241" y="0"/>
                  </a:lnTo>
                  <a:lnTo>
                    <a:pt x="345241" y="332431"/>
                  </a:lnTo>
                  <a:lnTo>
                    <a:pt x="0" y="332431"/>
                  </a:lnTo>
                  <a:close/>
                </a:path>
              </a:pathLst>
            </a:custGeom>
            <a:solidFill>
              <a:srgbClr val="91C4C8"/>
            </a:solidFill>
          </p:spPr>
        </p:sp>
        <p:sp>
          <p:nvSpPr>
            <p:cNvPr id="9" name="TextBox 9"/>
            <p:cNvSpPr txBox="1"/>
            <p:nvPr/>
          </p:nvSpPr>
          <p:spPr>
            <a:xfrm>
              <a:off x="0" y="-85725"/>
              <a:ext cx="345241" cy="418156"/>
            </a:xfrm>
            <a:prstGeom prst="rect">
              <a:avLst/>
            </a:prstGeom>
          </p:spPr>
          <p:txBody>
            <a:bodyPr lIns="50800" tIns="50800" rIns="50800" bIns="50800" rtlCol="0" anchor="ctr"/>
            <a:lstStyle/>
            <a:p>
              <a:pPr algn="ctr">
                <a:lnSpc>
                  <a:spcPts val="5880"/>
                </a:lnSpc>
              </a:pPr>
              <a:r>
                <a:rPr lang="en-US" sz="4200">
                  <a:solidFill>
                    <a:srgbClr val="FFFFFF"/>
                  </a:solidFill>
                  <a:latin typeface="Aileron Heavy"/>
                </a:rPr>
                <a:t>O</a:t>
              </a:r>
            </a:p>
          </p:txBody>
        </p:sp>
      </p:grpSp>
      <p:grpSp>
        <p:nvGrpSpPr>
          <p:cNvPr id="10" name="Group 10"/>
          <p:cNvGrpSpPr/>
          <p:nvPr/>
        </p:nvGrpSpPr>
        <p:grpSpPr>
          <a:xfrm>
            <a:off x="9144000" y="4870945"/>
            <a:ext cx="1310837" cy="1262198"/>
            <a:chOff x="0" y="0"/>
            <a:chExt cx="345241" cy="332431"/>
          </a:xfrm>
        </p:grpSpPr>
        <p:sp>
          <p:nvSpPr>
            <p:cNvPr id="11" name="Freeform 11"/>
            <p:cNvSpPr/>
            <p:nvPr/>
          </p:nvSpPr>
          <p:spPr>
            <a:xfrm>
              <a:off x="0" y="0"/>
              <a:ext cx="345241" cy="332431"/>
            </a:xfrm>
            <a:custGeom>
              <a:avLst/>
              <a:gdLst/>
              <a:ahLst/>
              <a:cxnLst/>
              <a:rect l="l" t="t" r="r" b="b"/>
              <a:pathLst>
                <a:path w="345241" h="332431">
                  <a:moveTo>
                    <a:pt x="0" y="0"/>
                  </a:moveTo>
                  <a:lnTo>
                    <a:pt x="345241" y="0"/>
                  </a:lnTo>
                  <a:lnTo>
                    <a:pt x="345241" y="332431"/>
                  </a:lnTo>
                  <a:lnTo>
                    <a:pt x="0" y="332431"/>
                  </a:lnTo>
                  <a:close/>
                </a:path>
              </a:pathLst>
            </a:custGeom>
            <a:solidFill>
              <a:srgbClr val="91C4C8"/>
            </a:solidFill>
          </p:spPr>
        </p:sp>
        <p:sp>
          <p:nvSpPr>
            <p:cNvPr id="12" name="TextBox 12"/>
            <p:cNvSpPr txBox="1"/>
            <p:nvPr/>
          </p:nvSpPr>
          <p:spPr>
            <a:xfrm>
              <a:off x="0" y="-85725"/>
              <a:ext cx="345241" cy="418156"/>
            </a:xfrm>
            <a:prstGeom prst="rect">
              <a:avLst/>
            </a:prstGeom>
          </p:spPr>
          <p:txBody>
            <a:bodyPr lIns="50800" tIns="50800" rIns="50800" bIns="50800" rtlCol="0" anchor="ctr"/>
            <a:lstStyle/>
            <a:p>
              <a:pPr algn="ctr">
                <a:lnSpc>
                  <a:spcPts val="5880"/>
                </a:lnSpc>
              </a:pPr>
              <a:r>
                <a:rPr lang="en-US" sz="4200">
                  <a:solidFill>
                    <a:srgbClr val="FFFFFF"/>
                  </a:solidFill>
                  <a:latin typeface="Aileron Heavy"/>
                </a:rPr>
                <a:t>W</a:t>
              </a:r>
            </a:p>
          </p:txBody>
        </p:sp>
      </p:grpSp>
      <p:grpSp>
        <p:nvGrpSpPr>
          <p:cNvPr id="13" name="Group 13"/>
          <p:cNvGrpSpPr/>
          <p:nvPr/>
        </p:nvGrpSpPr>
        <p:grpSpPr>
          <a:xfrm>
            <a:off x="9144000" y="6122566"/>
            <a:ext cx="1310837" cy="1262198"/>
            <a:chOff x="0" y="0"/>
            <a:chExt cx="345241" cy="332431"/>
          </a:xfrm>
        </p:grpSpPr>
        <p:sp>
          <p:nvSpPr>
            <p:cNvPr id="14" name="Freeform 14"/>
            <p:cNvSpPr/>
            <p:nvPr/>
          </p:nvSpPr>
          <p:spPr>
            <a:xfrm>
              <a:off x="0" y="0"/>
              <a:ext cx="345241" cy="332431"/>
            </a:xfrm>
            <a:custGeom>
              <a:avLst/>
              <a:gdLst/>
              <a:ahLst/>
              <a:cxnLst/>
              <a:rect l="l" t="t" r="r" b="b"/>
              <a:pathLst>
                <a:path w="345241" h="332431">
                  <a:moveTo>
                    <a:pt x="0" y="0"/>
                  </a:moveTo>
                  <a:lnTo>
                    <a:pt x="345241" y="0"/>
                  </a:lnTo>
                  <a:lnTo>
                    <a:pt x="345241" y="332431"/>
                  </a:lnTo>
                  <a:lnTo>
                    <a:pt x="0" y="332431"/>
                  </a:lnTo>
                  <a:close/>
                </a:path>
              </a:pathLst>
            </a:custGeom>
            <a:solidFill>
              <a:srgbClr val="DD5248"/>
            </a:solidFill>
          </p:spPr>
        </p:sp>
        <p:sp>
          <p:nvSpPr>
            <p:cNvPr id="15" name="TextBox 15"/>
            <p:cNvSpPr txBox="1"/>
            <p:nvPr/>
          </p:nvSpPr>
          <p:spPr>
            <a:xfrm>
              <a:off x="0" y="-85725"/>
              <a:ext cx="345241" cy="418156"/>
            </a:xfrm>
            <a:prstGeom prst="rect">
              <a:avLst/>
            </a:prstGeom>
          </p:spPr>
          <p:txBody>
            <a:bodyPr lIns="50800" tIns="50800" rIns="50800" bIns="50800" rtlCol="0" anchor="ctr"/>
            <a:lstStyle/>
            <a:p>
              <a:pPr algn="ctr">
                <a:lnSpc>
                  <a:spcPts val="5880"/>
                </a:lnSpc>
              </a:pPr>
              <a:r>
                <a:rPr lang="en-US" sz="4200">
                  <a:solidFill>
                    <a:srgbClr val="FFFFFF"/>
                  </a:solidFill>
                  <a:latin typeface="Aileron Heavy"/>
                </a:rPr>
                <a:t>T</a:t>
              </a:r>
            </a:p>
          </p:txBody>
        </p:sp>
      </p:grpSp>
      <p:sp>
        <p:nvSpPr>
          <p:cNvPr id="16" name="TextBox 16"/>
          <p:cNvSpPr txBox="1"/>
          <p:nvPr/>
        </p:nvSpPr>
        <p:spPr>
          <a:xfrm>
            <a:off x="3562308" y="289118"/>
            <a:ext cx="11157034" cy="639445"/>
          </a:xfrm>
          <a:prstGeom prst="rect">
            <a:avLst/>
          </a:prstGeom>
        </p:spPr>
        <p:txBody>
          <a:bodyPr lIns="0" tIns="0" rIns="0" bIns="0" rtlCol="0" anchor="t">
            <a:spAutoFit/>
          </a:bodyPr>
          <a:lstStyle/>
          <a:p>
            <a:pPr marL="0" lvl="0" indent="0" algn="ctr">
              <a:lnSpc>
                <a:spcPts val="5239"/>
              </a:lnSpc>
              <a:spcBef>
                <a:spcPct val="0"/>
              </a:spcBef>
            </a:pPr>
            <a:r>
              <a:rPr lang="en-US" sz="3999" spc="119">
                <a:solidFill>
                  <a:srgbClr val="000000"/>
                </a:solidFill>
                <a:latin typeface="Fraunces Bold"/>
              </a:rPr>
              <a:t>SWITZERLAND SWOT TARGET MARKET</a:t>
            </a:r>
          </a:p>
        </p:txBody>
      </p:sp>
      <p:sp>
        <p:nvSpPr>
          <p:cNvPr id="17" name="Freeform 17"/>
          <p:cNvSpPr/>
          <p:nvPr/>
        </p:nvSpPr>
        <p:spPr>
          <a:xfrm>
            <a:off x="17060124" y="0"/>
            <a:ext cx="1227876" cy="1255782"/>
          </a:xfrm>
          <a:custGeom>
            <a:avLst/>
            <a:gdLst/>
            <a:ahLst/>
            <a:cxnLst/>
            <a:rect l="l" t="t" r="r" b="b"/>
            <a:pathLst>
              <a:path w="1227876" h="1255782">
                <a:moveTo>
                  <a:pt x="0" y="0"/>
                </a:moveTo>
                <a:lnTo>
                  <a:pt x="1227876" y="0"/>
                </a:lnTo>
                <a:lnTo>
                  <a:pt x="1227876" y="1255782"/>
                </a:lnTo>
                <a:lnTo>
                  <a:pt x="0" y="1255782"/>
                </a:lnTo>
                <a:lnTo>
                  <a:pt x="0" y="0"/>
                </a:lnTo>
                <a:close/>
              </a:path>
            </a:pathLst>
          </a:custGeom>
          <a:blipFill>
            <a:blip r:embed="rId3"/>
            <a:stretch>
              <a:fillRect/>
            </a:stretch>
          </a:blipFill>
        </p:spPr>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AF2E9"/>
        </a:solidFill>
        <a:effectLst/>
      </p:bgPr>
    </p:bg>
    <p:spTree>
      <p:nvGrpSpPr>
        <p:cNvPr id="1" name=""/>
        <p:cNvGrpSpPr/>
        <p:nvPr/>
      </p:nvGrpSpPr>
      <p:grpSpPr>
        <a:xfrm>
          <a:off x="0" y="0"/>
          <a:ext cx="0" cy="0"/>
          <a:chOff x="0" y="0"/>
          <a:chExt cx="0" cy="0"/>
        </a:xfrm>
      </p:grpSpPr>
      <p:sp>
        <p:nvSpPr>
          <p:cNvPr id="2" name="Freeform 2"/>
          <p:cNvSpPr/>
          <p:nvPr/>
        </p:nvSpPr>
        <p:spPr>
          <a:xfrm>
            <a:off x="12902043" y="3068485"/>
            <a:ext cx="4790675" cy="4790675"/>
          </a:xfrm>
          <a:custGeom>
            <a:avLst/>
            <a:gdLst/>
            <a:ahLst/>
            <a:cxnLst/>
            <a:rect l="l" t="t" r="r" b="b"/>
            <a:pathLst>
              <a:path w="4790675" h="4790675">
                <a:moveTo>
                  <a:pt x="0" y="0"/>
                </a:moveTo>
                <a:lnTo>
                  <a:pt x="4790675" y="0"/>
                </a:lnTo>
                <a:lnTo>
                  <a:pt x="4790675" y="4790675"/>
                </a:lnTo>
                <a:lnTo>
                  <a:pt x="0" y="4790675"/>
                </a:lnTo>
                <a:lnTo>
                  <a:pt x="0" y="0"/>
                </a:lnTo>
                <a:close/>
              </a:path>
            </a:pathLst>
          </a:custGeom>
          <a:blipFill>
            <a:blip r:embed="rId2"/>
            <a:stretch>
              <a:fillRect/>
            </a:stretch>
          </a:blipFill>
        </p:spPr>
      </p:sp>
      <p:sp>
        <p:nvSpPr>
          <p:cNvPr id="3" name="TextBox 3"/>
          <p:cNvSpPr txBox="1"/>
          <p:nvPr/>
        </p:nvSpPr>
        <p:spPr>
          <a:xfrm>
            <a:off x="4206875" y="507382"/>
            <a:ext cx="9874251" cy="718820"/>
          </a:xfrm>
          <a:prstGeom prst="rect">
            <a:avLst/>
          </a:prstGeom>
        </p:spPr>
        <p:txBody>
          <a:bodyPr lIns="0" tIns="0" rIns="0" bIns="0" rtlCol="0" anchor="t">
            <a:spAutoFit/>
          </a:bodyPr>
          <a:lstStyle/>
          <a:p>
            <a:pPr algn="ctr">
              <a:lnSpc>
                <a:spcPts val="6039"/>
              </a:lnSpc>
              <a:spcBef>
                <a:spcPct val="0"/>
              </a:spcBef>
            </a:pPr>
            <a:r>
              <a:rPr lang="en-US" sz="3999">
                <a:solidFill>
                  <a:srgbClr val="004B35"/>
                </a:solidFill>
                <a:latin typeface="Fraunces Bold"/>
              </a:rPr>
              <a:t>Products to be launched in switzerland</a:t>
            </a:r>
          </a:p>
        </p:txBody>
      </p:sp>
      <p:sp>
        <p:nvSpPr>
          <p:cNvPr id="4" name="TextBox 4"/>
          <p:cNvSpPr txBox="1"/>
          <p:nvPr/>
        </p:nvSpPr>
        <p:spPr>
          <a:xfrm>
            <a:off x="1028700" y="2715121"/>
            <a:ext cx="11873343" cy="4371082"/>
          </a:xfrm>
          <a:prstGeom prst="rect">
            <a:avLst/>
          </a:prstGeom>
        </p:spPr>
        <p:txBody>
          <a:bodyPr lIns="0" tIns="0" rIns="0" bIns="0" rtlCol="0" anchor="t">
            <a:spAutoFit/>
          </a:bodyPr>
          <a:lstStyle/>
          <a:p>
            <a:pPr>
              <a:lnSpc>
                <a:spcPts val="3840"/>
              </a:lnSpc>
              <a:spcBef>
                <a:spcPct val="0"/>
              </a:spcBef>
            </a:pPr>
            <a:r>
              <a:rPr lang="en-US" sz="3200" dirty="0">
                <a:solidFill>
                  <a:srgbClr val="004B35"/>
                </a:solidFill>
                <a:latin typeface="Fraunces Semi-Bold"/>
              </a:rPr>
              <a:t> Less-Oily Aloo </a:t>
            </a:r>
            <a:r>
              <a:rPr lang="en-US" sz="3200" dirty="0" err="1">
                <a:solidFill>
                  <a:srgbClr val="004B35"/>
                </a:solidFill>
                <a:latin typeface="Fraunces Semi-Bold"/>
              </a:rPr>
              <a:t>Bhujia</a:t>
            </a:r>
            <a:endParaRPr lang="en-US" sz="3200" dirty="0">
              <a:solidFill>
                <a:srgbClr val="004B35"/>
              </a:solidFill>
              <a:latin typeface="Fraunces Semi-Bold"/>
            </a:endParaRPr>
          </a:p>
          <a:p>
            <a:pPr>
              <a:lnSpc>
                <a:spcPts val="3840"/>
              </a:lnSpc>
              <a:spcBef>
                <a:spcPct val="0"/>
              </a:spcBef>
            </a:pPr>
            <a:endParaRPr lang="en-US" sz="3200" dirty="0">
              <a:solidFill>
                <a:srgbClr val="004B35"/>
              </a:solidFill>
              <a:latin typeface="Fraunces Semi-Bold"/>
            </a:endParaRPr>
          </a:p>
          <a:p>
            <a:pPr>
              <a:lnSpc>
                <a:spcPts val="3840"/>
              </a:lnSpc>
              <a:spcBef>
                <a:spcPct val="0"/>
              </a:spcBef>
            </a:pPr>
            <a:r>
              <a:rPr lang="en-US" sz="3200" dirty="0">
                <a:solidFill>
                  <a:srgbClr val="004B35"/>
                </a:solidFill>
                <a:latin typeface="Fraunces Semi-Bold"/>
              </a:rPr>
              <a:t>Brand: </a:t>
            </a:r>
            <a:r>
              <a:rPr lang="en-US" sz="3200" dirty="0" err="1">
                <a:solidFill>
                  <a:srgbClr val="004B35"/>
                </a:solidFill>
                <a:latin typeface="Fraunces Semi-Bold"/>
              </a:rPr>
              <a:t>Haldiram's</a:t>
            </a:r>
            <a:endParaRPr lang="en-US" sz="3200" dirty="0">
              <a:solidFill>
                <a:srgbClr val="004B35"/>
              </a:solidFill>
              <a:latin typeface="Fraunces Semi-Bold"/>
            </a:endParaRPr>
          </a:p>
          <a:p>
            <a:pPr>
              <a:lnSpc>
                <a:spcPts val="3840"/>
              </a:lnSpc>
              <a:spcBef>
                <a:spcPct val="0"/>
              </a:spcBef>
            </a:pPr>
            <a:r>
              <a:rPr lang="en-US" sz="3200" dirty="0">
                <a:solidFill>
                  <a:srgbClr val="004B35"/>
                </a:solidFill>
                <a:latin typeface="Fraunces Semi-Bold"/>
              </a:rPr>
              <a:t>Item Name: Less-Oily Aloo </a:t>
            </a:r>
            <a:r>
              <a:rPr lang="en-US" sz="3200" dirty="0" err="1">
                <a:solidFill>
                  <a:srgbClr val="004B35"/>
                </a:solidFill>
                <a:latin typeface="Fraunces Semi-Bold"/>
              </a:rPr>
              <a:t>Bhujia</a:t>
            </a:r>
            <a:endParaRPr lang="en-US" sz="3200" dirty="0">
              <a:solidFill>
                <a:srgbClr val="004B35"/>
              </a:solidFill>
              <a:latin typeface="Fraunces Semi-Bold"/>
            </a:endParaRPr>
          </a:p>
          <a:p>
            <a:pPr>
              <a:lnSpc>
                <a:spcPts val="3840"/>
              </a:lnSpc>
              <a:spcBef>
                <a:spcPct val="0"/>
              </a:spcBef>
            </a:pPr>
            <a:r>
              <a:rPr lang="en-US" sz="3200" dirty="0">
                <a:solidFill>
                  <a:srgbClr val="004B35"/>
                </a:solidFill>
                <a:latin typeface="Fraunces Semi-Bold"/>
              </a:rPr>
              <a:t>Item Weight: 220g</a:t>
            </a:r>
          </a:p>
          <a:p>
            <a:pPr>
              <a:lnSpc>
                <a:spcPts val="3840"/>
              </a:lnSpc>
              <a:spcBef>
                <a:spcPct val="0"/>
              </a:spcBef>
            </a:pPr>
            <a:r>
              <a:rPr lang="en-US" sz="3200" dirty="0" err="1">
                <a:solidFill>
                  <a:srgbClr val="004B35"/>
                </a:solidFill>
                <a:latin typeface="Fraunces Semi-Bold"/>
              </a:rPr>
              <a:t>Speciality</a:t>
            </a:r>
            <a:r>
              <a:rPr lang="en-US" sz="3200" dirty="0">
                <a:solidFill>
                  <a:srgbClr val="004B35"/>
                </a:solidFill>
                <a:latin typeface="Fraunces Semi-Bold"/>
              </a:rPr>
              <a:t>: Reduced Oil Content, Savory Snack</a:t>
            </a:r>
          </a:p>
          <a:p>
            <a:pPr>
              <a:lnSpc>
                <a:spcPts val="3840"/>
              </a:lnSpc>
              <a:spcBef>
                <a:spcPct val="0"/>
              </a:spcBef>
            </a:pPr>
            <a:r>
              <a:rPr lang="en-US" sz="3200" dirty="0">
                <a:solidFill>
                  <a:srgbClr val="004B35"/>
                </a:solidFill>
                <a:latin typeface="Fraunces Semi-Bold"/>
              </a:rPr>
              <a:t>Diet Type: Veg</a:t>
            </a:r>
          </a:p>
          <a:p>
            <a:pPr>
              <a:lnSpc>
                <a:spcPts val="3840"/>
              </a:lnSpc>
              <a:spcBef>
                <a:spcPct val="0"/>
              </a:spcBef>
            </a:pPr>
            <a:r>
              <a:rPr lang="en-US" sz="3200" dirty="0">
                <a:solidFill>
                  <a:srgbClr val="004B35"/>
                </a:solidFill>
                <a:latin typeface="Fraunces Semi-Bold"/>
              </a:rPr>
              <a:t>Package Weight: 190g (including packaging)</a:t>
            </a:r>
          </a:p>
          <a:p>
            <a:pPr>
              <a:lnSpc>
                <a:spcPts val="3840"/>
              </a:lnSpc>
              <a:spcBef>
                <a:spcPct val="0"/>
              </a:spcBef>
            </a:pPr>
            <a:r>
              <a:rPr lang="en-US" sz="3200" dirty="0">
                <a:solidFill>
                  <a:srgbClr val="004B35"/>
                </a:solidFill>
                <a:latin typeface="Fraunces Semi-Bold"/>
              </a:rPr>
              <a:t>Package Type: Pouch (flexible plastic or recyclable material)</a:t>
            </a:r>
          </a:p>
        </p:txBody>
      </p:sp>
      <p:sp>
        <p:nvSpPr>
          <p:cNvPr id="5" name="Freeform 5"/>
          <p:cNvSpPr/>
          <p:nvPr/>
        </p:nvSpPr>
        <p:spPr>
          <a:xfrm>
            <a:off x="17060124" y="0"/>
            <a:ext cx="1227876" cy="1255782"/>
          </a:xfrm>
          <a:custGeom>
            <a:avLst/>
            <a:gdLst/>
            <a:ahLst/>
            <a:cxnLst/>
            <a:rect l="l" t="t" r="r" b="b"/>
            <a:pathLst>
              <a:path w="1227876" h="1255782">
                <a:moveTo>
                  <a:pt x="0" y="0"/>
                </a:moveTo>
                <a:lnTo>
                  <a:pt x="1227876" y="0"/>
                </a:lnTo>
                <a:lnTo>
                  <a:pt x="1227876" y="1255782"/>
                </a:lnTo>
                <a:lnTo>
                  <a:pt x="0" y="1255782"/>
                </a:lnTo>
                <a:lnTo>
                  <a:pt x="0" y="0"/>
                </a:lnTo>
                <a:close/>
              </a:path>
            </a:pathLst>
          </a:custGeom>
          <a:blipFill>
            <a:blip r:embed="rId3"/>
            <a:stretch>
              <a:fillRect/>
            </a:stretch>
          </a:blipFill>
        </p:spPr>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AF2E9"/>
        </a:solidFill>
        <a:effectLst/>
      </p:bgPr>
    </p:bg>
    <p:spTree>
      <p:nvGrpSpPr>
        <p:cNvPr id="1" name=""/>
        <p:cNvGrpSpPr/>
        <p:nvPr/>
      </p:nvGrpSpPr>
      <p:grpSpPr>
        <a:xfrm>
          <a:off x="0" y="0"/>
          <a:ext cx="0" cy="0"/>
          <a:chOff x="0" y="0"/>
          <a:chExt cx="0" cy="0"/>
        </a:xfrm>
      </p:grpSpPr>
      <p:sp>
        <p:nvSpPr>
          <p:cNvPr id="2" name="TextBox 2"/>
          <p:cNvSpPr txBox="1"/>
          <p:nvPr/>
        </p:nvSpPr>
        <p:spPr>
          <a:xfrm>
            <a:off x="1028700" y="2330402"/>
            <a:ext cx="11147388" cy="6132128"/>
          </a:xfrm>
          <a:prstGeom prst="rect">
            <a:avLst/>
          </a:prstGeom>
        </p:spPr>
        <p:txBody>
          <a:bodyPr lIns="0" tIns="0" rIns="0" bIns="0" rtlCol="0" anchor="t">
            <a:spAutoFit/>
          </a:bodyPr>
          <a:lstStyle/>
          <a:p>
            <a:pPr>
              <a:lnSpc>
                <a:spcPts val="3959"/>
              </a:lnSpc>
            </a:pPr>
            <a:r>
              <a:rPr lang="en-US" sz="3299" dirty="0">
                <a:solidFill>
                  <a:srgbClr val="000000"/>
                </a:solidFill>
                <a:latin typeface="Fraunces Semi-Bold"/>
              </a:rPr>
              <a:t>Baked Banana Chips</a:t>
            </a:r>
          </a:p>
          <a:p>
            <a:pPr>
              <a:lnSpc>
                <a:spcPts val="3959"/>
              </a:lnSpc>
            </a:pPr>
            <a:endParaRPr lang="en-US" sz="3299" dirty="0">
              <a:solidFill>
                <a:srgbClr val="000000"/>
              </a:solidFill>
              <a:latin typeface="Fraunces Semi-Bold"/>
            </a:endParaRPr>
          </a:p>
          <a:p>
            <a:pPr marL="712465" lvl="1" indent="-356233">
              <a:lnSpc>
                <a:spcPts val="3959"/>
              </a:lnSpc>
              <a:buFont typeface="Arial"/>
              <a:buChar char="•"/>
            </a:pPr>
            <a:r>
              <a:rPr lang="en-US" sz="3299" dirty="0">
                <a:solidFill>
                  <a:srgbClr val="000000"/>
                </a:solidFill>
                <a:latin typeface="Fraunces Semi-Bold"/>
              </a:rPr>
              <a:t>Brand: </a:t>
            </a:r>
            <a:r>
              <a:rPr lang="en-US" sz="3299" dirty="0" err="1">
                <a:solidFill>
                  <a:srgbClr val="000000"/>
                </a:solidFill>
                <a:latin typeface="Fraunces Semi-Bold"/>
              </a:rPr>
              <a:t>Haldiram's</a:t>
            </a:r>
            <a:endParaRPr lang="en-US" sz="3299" dirty="0">
              <a:solidFill>
                <a:srgbClr val="000000"/>
              </a:solidFill>
              <a:latin typeface="Fraunces Semi-Bold"/>
            </a:endParaRPr>
          </a:p>
          <a:p>
            <a:pPr marL="712465" lvl="1" indent="-356233">
              <a:lnSpc>
                <a:spcPts val="3959"/>
              </a:lnSpc>
              <a:buFont typeface="Arial"/>
              <a:buChar char="•"/>
            </a:pPr>
            <a:r>
              <a:rPr lang="en-US" sz="3299" dirty="0">
                <a:solidFill>
                  <a:srgbClr val="000000"/>
                </a:solidFill>
                <a:latin typeface="Fraunces Semi-Bold"/>
              </a:rPr>
              <a:t>Item Name: Baked Banana Chips</a:t>
            </a:r>
          </a:p>
          <a:p>
            <a:pPr marL="712465" lvl="1" indent="-356233">
              <a:lnSpc>
                <a:spcPts val="3959"/>
              </a:lnSpc>
              <a:buFont typeface="Arial"/>
              <a:buChar char="•"/>
            </a:pPr>
            <a:r>
              <a:rPr lang="en-US" sz="3299" dirty="0">
                <a:solidFill>
                  <a:srgbClr val="000000"/>
                </a:solidFill>
                <a:latin typeface="Fraunces Semi-Bold"/>
              </a:rPr>
              <a:t>Item Weight: 160g</a:t>
            </a:r>
          </a:p>
          <a:p>
            <a:pPr marL="712465" lvl="1" indent="-356233">
              <a:lnSpc>
                <a:spcPts val="3959"/>
              </a:lnSpc>
              <a:buFont typeface="Arial"/>
              <a:buChar char="•"/>
            </a:pPr>
            <a:r>
              <a:rPr lang="en-US" sz="3299" dirty="0" err="1">
                <a:solidFill>
                  <a:srgbClr val="000000"/>
                </a:solidFill>
                <a:latin typeface="Fraunces Semi-Bold"/>
              </a:rPr>
              <a:t>Speciality</a:t>
            </a:r>
            <a:r>
              <a:rPr lang="en-US" sz="3299" dirty="0">
                <a:solidFill>
                  <a:srgbClr val="000000"/>
                </a:solidFill>
                <a:latin typeface="Fraunces Semi-Bold"/>
              </a:rPr>
              <a:t>: Baked (Healthier Alternative), Natural Sweetness</a:t>
            </a:r>
          </a:p>
          <a:p>
            <a:pPr marL="712465" lvl="1" indent="-356233">
              <a:lnSpc>
                <a:spcPts val="3959"/>
              </a:lnSpc>
              <a:buFont typeface="Arial"/>
              <a:buChar char="•"/>
            </a:pPr>
            <a:r>
              <a:rPr lang="en-US" sz="3299" dirty="0">
                <a:solidFill>
                  <a:srgbClr val="000000"/>
                </a:solidFill>
                <a:latin typeface="Fraunces Semi-Bold"/>
              </a:rPr>
              <a:t>Diet Type: Veg</a:t>
            </a:r>
          </a:p>
          <a:p>
            <a:pPr marL="712465" lvl="1" indent="-356233">
              <a:lnSpc>
                <a:spcPts val="3959"/>
              </a:lnSpc>
              <a:buFont typeface="Arial"/>
              <a:buChar char="•"/>
            </a:pPr>
            <a:r>
              <a:rPr lang="en-US" sz="3299" dirty="0">
                <a:solidFill>
                  <a:srgbClr val="000000"/>
                </a:solidFill>
                <a:latin typeface="Fraunces Semi-Bold"/>
              </a:rPr>
              <a:t>Package Weight: 160g (including packaging)</a:t>
            </a:r>
          </a:p>
          <a:p>
            <a:pPr marL="712465" lvl="1" indent="-356233">
              <a:lnSpc>
                <a:spcPts val="3959"/>
              </a:lnSpc>
              <a:buFont typeface="Arial"/>
              <a:buChar char="•"/>
            </a:pPr>
            <a:r>
              <a:rPr lang="en-US" sz="3299" dirty="0">
                <a:solidFill>
                  <a:srgbClr val="000000"/>
                </a:solidFill>
                <a:latin typeface="Fraunces Semi-Bold"/>
              </a:rPr>
              <a:t>Package Type: Pouch (flexible plastic or recyclable material)</a:t>
            </a:r>
          </a:p>
          <a:p>
            <a:pPr>
              <a:lnSpc>
                <a:spcPts val="3959"/>
              </a:lnSpc>
              <a:spcBef>
                <a:spcPct val="0"/>
              </a:spcBef>
            </a:pPr>
            <a:endParaRPr lang="en-US" sz="3299" dirty="0">
              <a:solidFill>
                <a:srgbClr val="000000"/>
              </a:solidFill>
              <a:latin typeface="Fraunces Semi-Bold"/>
            </a:endParaRPr>
          </a:p>
        </p:txBody>
      </p:sp>
      <p:sp>
        <p:nvSpPr>
          <p:cNvPr id="3" name="Freeform 3"/>
          <p:cNvSpPr/>
          <p:nvPr/>
        </p:nvSpPr>
        <p:spPr>
          <a:xfrm>
            <a:off x="17060124" y="0"/>
            <a:ext cx="1227876" cy="1255782"/>
          </a:xfrm>
          <a:custGeom>
            <a:avLst/>
            <a:gdLst/>
            <a:ahLst/>
            <a:cxnLst/>
            <a:rect l="l" t="t" r="r" b="b"/>
            <a:pathLst>
              <a:path w="1227876" h="1255782">
                <a:moveTo>
                  <a:pt x="0" y="0"/>
                </a:moveTo>
                <a:lnTo>
                  <a:pt x="1227876" y="0"/>
                </a:lnTo>
                <a:lnTo>
                  <a:pt x="1227876" y="1255782"/>
                </a:lnTo>
                <a:lnTo>
                  <a:pt x="0" y="1255782"/>
                </a:lnTo>
                <a:lnTo>
                  <a:pt x="0" y="0"/>
                </a:lnTo>
                <a:close/>
              </a:path>
            </a:pathLst>
          </a:custGeom>
          <a:blipFill>
            <a:blip r:embed="rId2"/>
            <a:stretch>
              <a:fillRect/>
            </a:stretch>
          </a:blipFill>
        </p:spPr>
      </p:sp>
      <p:sp>
        <p:nvSpPr>
          <p:cNvPr id="4" name="Freeform 4"/>
          <p:cNvSpPr/>
          <p:nvPr/>
        </p:nvSpPr>
        <p:spPr>
          <a:xfrm>
            <a:off x="14280221" y="2883976"/>
            <a:ext cx="2779904" cy="4192642"/>
          </a:xfrm>
          <a:custGeom>
            <a:avLst/>
            <a:gdLst/>
            <a:ahLst/>
            <a:cxnLst/>
            <a:rect l="l" t="t" r="r" b="b"/>
            <a:pathLst>
              <a:path w="2779904" h="4192642">
                <a:moveTo>
                  <a:pt x="0" y="0"/>
                </a:moveTo>
                <a:lnTo>
                  <a:pt x="2779903" y="0"/>
                </a:lnTo>
                <a:lnTo>
                  <a:pt x="2779903" y="4192642"/>
                </a:lnTo>
                <a:lnTo>
                  <a:pt x="0" y="4192642"/>
                </a:lnTo>
                <a:lnTo>
                  <a:pt x="0" y="0"/>
                </a:lnTo>
                <a:close/>
              </a:path>
            </a:pathLst>
          </a:custGeom>
          <a:blipFill>
            <a:blip r:embed="rId3"/>
            <a:stretch>
              <a:fillRect l="-57328" t="-19268" r="-46032" b="-15568"/>
            </a:stretch>
          </a:blipFill>
        </p:spPr>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AF2E9"/>
        </a:solidFill>
        <a:effectLst/>
      </p:bgPr>
    </p:bg>
    <p:spTree>
      <p:nvGrpSpPr>
        <p:cNvPr id="1" name=""/>
        <p:cNvGrpSpPr/>
        <p:nvPr/>
      </p:nvGrpSpPr>
      <p:grpSpPr>
        <a:xfrm>
          <a:off x="0" y="0"/>
          <a:ext cx="0" cy="0"/>
          <a:chOff x="0" y="0"/>
          <a:chExt cx="0" cy="0"/>
        </a:xfrm>
      </p:grpSpPr>
      <p:sp>
        <p:nvSpPr>
          <p:cNvPr id="2" name="Freeform 2"/>
          <p:cNvSpPr/>
          <p:nvPr/>
        </p:nvSpPr>
        <p:spPr>
          <a:xfrm>
            <a:off x="8628897" y="4874266"/>
            <a:ext cx="11266628" cy="7379642"/>
          </a:xfrm>
          <a:custGeom>
            <a:avLst/>
            <a:gdLst/>
            <a:ahLst/>
            <a:cxnLst/>
            <a:rect l="l" t="t" r="r" b="b"/>
            <a:pathLst>
              <a:path w="11266628" h="7379642">
                <a:moveTo>
                  <a:pt x="0" y="0"/>
                </a:moveTo>
                <a:lnTo>
                  <a:pt x="11266629" y="0"/>
                </a:lnTo>
                <a:lnTo>
                  <a:pt x="11266629" y="7379642"/>
                </a:lnTo>
                <a:lnTo>
                  <a:pt x="0" y="737964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3749509" y="1741807"/>
            <a:ext cx="13509791" cy="6822280"/>
          </a:xfrm>
          <a:prstGeom prst="rect">
            <a:avLst/>
          </a:prstGeom>
        </p:spPr>
        <p:txBody>
          <a:bodyPr lIns="0" tIns="0" rIns="0" bIns="0" rtlCol="0" anchor="t">
            <a:spAutoFit/>
          </a:bodyPr>
          <a:lstStyle/>
          <a:p>
            <a:pPr marL="636145" lvl="1" indent="-318073">
              <a:lnSpc>
                <a:spcPts val="4567"/>
              </a:lnSpc>
              <a:buFont typeface="Arial"/>
              <a:buChar char="•"/>
            </a:pPr>
            <a:r>
              <a:rPr lang="en-US" sz="2946">
                <a:solidFill>
                  <a:srgbClr val="004B35"/>
                </a:solidFill>
                <a:latin typeface="Fraunces Bold"/>
              </a:rPr>
              <a:t>Baked Banana Chips:</a:t>
            </a:r>
          </a:p>
          <a:p>
            <a:pPr marL="1272290" lvl="2" indent="-424097">
              <a:lnSpc>
                <a:spcPts val="4567"/>
              </a:lnSpc>
              <a:buFont typeface="Arial"/>
              <a:buChar char="⚬"/>
            </a:pPr>
            <a:r>
              <a:rPr lang="en-US" sz="2946">
                <a:solidFill>
                  <a:srgbClr val="004B35"/>
                </a:solidFill>
                <a:latin typeface="Fraunces Bold"/>
              </a:rPr>
              <a:t>Focus on the baked version for a healthier image.</a:t>
            </a:r>
          </a:p>
          <a:p>
            <a:pPr marL="1272290" lvl="2" indent="-424097">
              <a:lnSpc>
                <a:spcPts val="4567"/>
              </a:lnSpc>
              <a:buFont typeface="Arial"/>
              <a:buChar char="⚬"/>
            </a:pPr>
            <a:r>
              <a:rPr lang="en-US" sz="2946">
                <a:solidFill>
                  <a:srgbClr val="004B35"/>
                </a:solidFill>
                <a:latin typeface="Fraunces Bold"/>
              </a:rPr>
              <a:t>Consider offering different flavors like honey-roasted or chocolate-drizzled for a wider range.</a:t>
            </a:r>
          </a:p>
          <a:p>
            <a:pPr>
              <a:lnSpc>
                <a:spcPts val="4567"/>
              </a:lnSpc>
            </a:pPr>
            <a:endParaRPr lang="en-US" sz="2946">
              <a:solidFill>
                <a:srgbClr val="004B35"/>
              </a:solidFill>
              <a:latin typeface="Fraunces Bold"/>
            </a:endParaRPr>
          </a:p>
          <a:p>
            <a:pPr>
              <a:lnSpc>
                <a:spcPts val="4567"/>
              </a:lnSpc>
            </a:pPr>
            <a:endParaRPr lang="en-US" sz="2946">
              <a:solidFill>
                <a:srgbClr val="004B35"/>
              </a:solidFill>
              <a:latin typeface="Fraunces Bold"/>
            </a:endParaRPr>
          </a:p>
          <a:p>
            <a:pPr>
              <a:lnSpc>
                <a:spcPts val="4567"/>
              </a:lnSpc>
            </a:pPr>
            <a:endParaRPr lang="en-US" sz="2946">
              <a:solidFill>
                <a:srgbClr val="004B35"/>
              </a:solidFill>
              <a:latin typeface="Fraunces Bold"/>
            </a:endParaRPr>
          </a:p>
          <a:p>
            <a:pPr marL="636145" lvl="1" indent="-318073">
              <a:lnSpc>
                <a:spcPts val="4567"/>
              </a:lnSpc>
              <a:buFont typeface="Arial"/>
              <a:buChar char="•"/>
            </a:pPr>
            <a:r>
              <a:rPr lang="en-US" sz="2946">
                <a:solidFill>
                  <a:srgbClr val="004B35"/>
                </a:solidFill>
                <a:latin typeface="Fraunces Bold"/>
              </a:rPr>
              <a:t>Aloo Bhujia:</a:t>
            </a:r>
          </a:p>
          <a:p>
            <a:pPr marL="1272290" lvl="2" indent="-424097">
              <a:lnSpc>
                <a:spcPts val="4567"/>
              </a:lnSpc>
              <a:buFont typeface="Arial"/>
              <a:buChar char="⚬"/>
            </a:pPr>
            <a:r>
              <a:rPr lang="en-US" sz="2946">
                <a:solidFill>
                  <a:srgbClr val="004B35"/>
                </a:solidFill>
                <a:latin typeface="Fraunces Bold"/>
              </a:rPr>
              <a:t>Offer a less-oily version to cater to health-conscious consumers.</a:t>
            </a:r>
          </a:p>
          <a:p>
            <a:pPr marL="1272290" lvl="2" indent="-424097">
              <a:lnSpc>
                <a:spcPts val="4567"/>
              </a:lnSpc>
              <a:buFont typeface="Arial"/>
              <a:buChar char="⚬"/>
            </a:pPr>
            <a:r>
              <a:rPr lang="en-US" sz="2946">
                <a:solidFill>
                  <a:srgbClr val="004B35"/>
                </a:solidFill>
                <a:latin typeface="Fraunces Bold"/>
              </a:rPr>
              <a:t>Emphasize the traditional recipe and unique flavors/textures compared to crackers.</a:t>
            </a:r>
          </a:p>
          <a:p>
            <a:pPr>
              <a:lnSpc>
                <a:spcPts val="4567"/>
              </a:lnSpc>
            </a:pPr>
            <a:endParaRPr lang="en-US" sz="2946">
              <a:solidFill>
                <a:srgbClr val="004B35"/>
              </a:solidFill>
              <a:latin typeface="Fraunces Bold"/>
            </a:endParaRPr>
          </a:p>
        </p:txBody>
      </p:sp>
      <p:sp>
        <p:nvSpPr>
          <p:cNvPr id="4" name="Freeform 4"/>
          <p:cNvSpPr/>
          <p:nvPr/>
        </p:nvSpPr>
        <p:spPr>
          <a:xfrm>
            <a:off x="0" y="4874266"/>
            <a:ext cx="3753711" cy="4273350"/>
          </a:xfrm>
          <a:custGeom>
            <a:avLst/>
            <a:gdLst/>
            <a:ahLst/>
            <a:cxnLst/>
            <a:rect l="l" t="t" r="r" b="b"/>
            <a:pathLst>
              <a:path w="3753711" h="4273350">
                <a:moveTo>
                  <a:pt x="0" y="0"/>
                </a:moveTo>
                <a:lnTo>
                  <a:pt x="3753711" y="0"/>
                </a:lnTo>
                <a:lnTo>
                  <a:pt x="3753711" y="4273350"/>
                </a:lnTo>
                <a:lnTo>
                  <a:pt x="0" y="4273350"/>
                </a:lnTo>
                <a:lnTo>
                  <a:pt x="0" y="0"/>
                </a:lnTo>
                <a:close/>
              </a:path>
            </a:pathLst>
          </a:custGeom>
          <a:blipFill>
            <a:blip r:embed="rId4"/>
            <a:stretch>
              <a:fillRect l="-16078" t="-4707" r="-11546" b="-7398"/>
            </a:stretch>
          </a:blipFill>
        </p:spPr>
      </p:sp>
      <p:sp>
        <p:nvSpPr>
          <p:cNvPr id="5" name="Freeform 5"/>
          <p:cNvSpPr/>
          <p:nvPr/>
        </p:nvSpPr>
        <p:spPr>
          <a:xfrm>
            <a:off x="17060124" y="0"/>
            <a:ext cx="1227876" cy="1255782"/>
          </a:xfrm>
          <a:custGeom>
            <a:avLst/>
            <a:gdLst/>
            <a:ahLst/>
            <a:cxnLst/>
            <a:rect l="l" t="t" r="r" b="b"/>
            <a:pathLst>
              <a:path w="1227876" h="1255782">
                <a:moveTo>
                  <a:pt x="0" y="0"/>
                </a:moveTo>
                <a:lnTo>
                  <a:pt x="1227876" y="0"/>
                </a:lnTo>
                <a:lnTo>
                  <a:pt x="1227876" y="1255782"/>
                </a:lnTo>
                <a:lnTo>
                  <a:pt x="0" y="1255782"/>
                </a:lnTo>
                <a:lnTo>
                  <a:pt x="0" y="0"/>
                </a:lnTo>
                <a:close/>
              </a:path>
            </a:pathLst>
          </a:custGeom>
          <a:blipFill>
            <a:blip r:embed="rId5"/>
            <a:stretch>
              <a:fillRect/>
            </a:stretch>
          </a:blipFill>
        </p:spPr>
      </p:sp>
      <p:sp>
        <p:nvSpPr>
          <p:cNvPr id="6" name="TextBox 6"/>
          <p:cNvSpPr txBox="1"/>
          <p:nvPr/>
        </p:nvSpPr>
        <p:spPr>
          <a:xfrm>
            <a:off x="6609043" y="-83168"/>
            <a:ext cx="5069913" cy="718820"/>
          </a:xfrm>
          <a:prstGeom prst="rect">
            <a:avLst/>
          </a:prstGeom>
        </p:spPr>
        <p:txBody>
          <a:bodyPr lIns="0" tIns="0" rIns="0" bIns="0" rtlCol="0" anchor="t">
            <a:spAutoFit/>
          </a:bodyPr>
          <a:lstStyle/>
          <a:p>
            <a:pPr algn="ctr">
              <a:lnSpc>
                <a:spcPts val="6039"/>
              </a:lnSpc>
              <a:spcBef>
                <a:spcPct val="0"/>
              </a:spcBef>
            </a:pPr>
            <a:r>
              <a:rPr lang="en-US" sz="3999">
                <a:solidFill>
                  <a:srgbClr val="004B35"/>
                </a:solidFill>
                <a:latin typeface="Fraunces Bold"/>
              </a:rPr>
              <a:t>Product Adaptation</a:t>
            </a:r>
          </a:p>
        </p:txBody>
      </p:sp>
      <p:sp>
        <p:nvSpPr>
          <p:cNvPr id="7" name="Freeform 7"/>
          <p:cNvSpPr/>
          <p:nvPr/>
        </p:nvSpPr>
        <p:spPr>
          <a:xfrm>
            <a:off x="544912" y="856599"/>
            <a:ext cx="2663888" cy="4017667"/>
          </a:xfrm>
          <a:custGeom>
            <a:avLst/>
            <a:gdLst/>
            <a:ahLst/>
            <a:cxnLst/>
            <a:rect l="l" t="t" r="r" b="b"/>
            <a:pathLst>
              <a:path w="2663888" h="4017667">
                <a:moveTo>
                  <a:pt x="0" y="0"/>
                </a:moveTo>
                <a:lnTo>
                  <a:pt x="2663888" y="0"/>
                </a:lnTo>
                <a:lnTo>
                  <a:pt x="2663888" y="4017667"/>
                </a:lnTo>
                <a:lnTo>
                  <a:pt x="0" y="4017667"/>
                </a:lnTo>
                <a:lnTo>
                  <a:pt x="0" y="0"/>
                </a:lnTo>
                <a:close/>
              </a:path>
            </a:pathLst>
          </a:custGeom>
          <a:blipFill>
            <a:blip r:embed="rId6"/>
            <a:stretch>
              <a:fillRect l="-57328" t="-19268" r="-46032" b="-15568"/>
            </a:stretch>
          </a:blipFill>
        </p:spPr>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AF2E9"/>
        </a:solidFill>
        <a:effectLst/>
      </p:bgPr>
    </p:bg>
    <p:spTree>
      <p:nvGrpSpPr>
        <p:cNvPr id="1" name=""/>
        <p:cNvGrpSpPr/>
        <p:nvPr/>
      </p:nvGrpSpPr>
      <p:grpSpPr>
        <a:xfrm>
          <a:off x="0" y="0"/>
          <a:ext cx="0" cy="0"/>
          <a:chOff x="0" y="0"/>
          <a:chExt cx="0" cy="0"/>
        </a:xfrm>
      </p:grpSpPr>
      <p:grpSp>
        <p:nvGrpSpPr>
          <p:cNvPr id="2" name="Group 2"/>
          <p:cNvGrpSpPr/>
          <p:nvPr/>
        </p:nvGrpSpPr>
        <p:grpSpPr>
          <a:xfrm>
            <a:off x="1028700" y="2961838"/>
            <a:ext cx="5254912" cy="5324963"/>
            <a:chOff x="0" y="0"/>
            <a:chExt cx="7006549" cy="7099950"/>
          </a:xfrm>
        </p:grpSpPr>
        <p:sp>
          <p:nvSpPr>
            <p:cNvPr id="3" name="Freeform 3"/>
            <p:cNvSpPr/>
            <p:nvPr/>
          </p:nvSpPr>
          <p:spPr>
            <a:xfrm>
              <a:off x="0" y="0"/>
              <a:ext cx="7006549" cy="6551123"/>
            </a:xfrm>
            <a:custGeom>
              <a:avLst/>
              <a:gdLst/>
              <a:ahLst/>
              <a:cxnLst/>
              <a:rect l="l" t="t" r="r" b="b"/>
              <a:pathLst>
                <a:path w="7006549" h="6551123">
                  <a:moveTo>
                    <a:pt x="0" y="0"/>
                  </a:moveTo>
                  <a:lnTo>
                    <a:pt x="7006549" y="0"/>
                  </a:lnTo>
                  <a:lnTo>
                    <a:pt x="7006549" y="6551123"/>
                  </a:lnTo>
                  <a:lnTo>
                    <a:pt x="0" y="6551123"/>
                  </a:lnTo>
                  <a:lnTo>
                    <a:pt x="0" y="0"/>
                  </a:lnTo>
                  <a:close/>
                </a:path>
              </a:pathLst>
            </a:custGeom>
            <a:blipFill>
              <a:blip r:embed="rId2"/>
              <a:stretch>
                <a:fillRect/>
              </a:stretch>
            </a:blipFill>
          </p:spPr>
        </p:sp>
        <p:sp>
          <p:nvSpPr>
            <p:cNvPr id="4" name="TextBox 4"/>
            <p:cNvSpPr txBox="1"/>
            <p:nvPr/>
          </p:nvSpPr>
          <p:spPr>
            <a:xfrm>
              <a:off x="90801" y="6493973"/>
              <a:ext cx="6915748" cy="605977"/>
            </a:xfrm>
            <a:prstGeom prst="rect">
              <a:avLst/>
            </a:prstGeom>
          </p:spPr>
          <p:txBody>
            <a:bodyPr lIns="0" tIns="0" rIns="0" bIns="0" rtlCol="0" anchor="t">
              <a:spAutoFit/>
            </a:bodyPr>
            <a:lstStyle/>
            <a:p>
              <a:pPr algn="ctr">
                <a:lnSpc>
                  <a:spcPts val="3831"/>
                </a:lnSpc>
                <a:spcBef>
                  <a:spcPct val="0"/>
                </a:spcBef>
              </a:pPr>
              <a:r>
                <a:rPr lang="en-US" sz="2736" spc="41">
                  <a:solidFill>
                    <a:srgbClr val="000000"/>
                  </a:solidFill>
                  <a:latin typeface="Aileron"/>
                </a:rPr>
                <a:t>Box Dimension: 75*35*35</a:t>
              </a:r>
            </a:p>
          </p:txBody>
        </p:sp>
      </p:grpSp>
      <p:sp>
        <p:nvSpPr>
          <p:cNvPr id="5" name="TextBox 5"/>
          <p:cNvSpPr txBox="1"/>
          <p:nvPr/>
        </p:nvSpPr>
        <p:spPr>
          <a:xfrm>
            <a:off x="7117251" y="2561253"/>
            <a:ext cx="7902748" cy="763071"/>
          </a:xfrm>
          <a:prstGeom prst="rect">
            <a:avLst/>
          </a:prstGeom>
        </p:spPr>
        <p:txBody>
          <a:bodyPr lIns="0" tIns="0" rIns="0" bIns="0" rtlCol="0" anchor="t">
            <a:spAutoFit/>
          </a:bodyPr>
          <a:lstStyle/>
          <a:p>
            <a:pPr>
              <a:lnSpc>
                <a:spcPts val="3080"/>
              </a:lnSpc>
            </a:pPr>
            <a:r>
              <a:rPr lang="en-US" sz="2200" spc="33">
                <a:solidFill>
                  <a:srgbClr val="000000"/>
                </a:solidFill>
                <a:latin typeface="Aileron Bold"/>
              </a:rPr>
              <a:t>Aloo Bhujia</a:t>
            </a:r>
          </a:p>
          <a:p>
            <a:pPr>
              <a:lnSpc>
                <a:spcPts val="3080"/>
              </a:lnSpc>
              <a:spcBef>
                <a:spcPct val="0"/>
              </a:spcBef>
            </a:pPr>
            <a:r>
              <a:rPr lang="en-US" sz="2200" spc="33">
                <a:solidFill>
                  <a:srgbClr val="000000"/>
                </a:solidFill>
                <a:latin typeface="Aileron Bold"/>
              </a:rPr>
              <a:t>Pack Dimension: 21.7 cm *14 cm *4.1 cm</a:t>
            </a:r>
          </a:p>
        </p:txBody>
      </p:sp>
      <p:sp>
        <p:nvSpPr>
          <p:cNvPr id="6" name="TextBox 6"/>
          <p:cNvSpPr txBox="1"/>
          <p:nvPr/>
        </p:nvSpPr>
        <p:spPr>
          <a:xfrm>
            <a:off x="7117251" y="6419949"/>
            <a:ext cx="6377737" cy="763071"/>
          </a:xfrm>
          <a:prstGeom prst="rect">
            <a:avLst/>
          </a:prstGeom>
        </p:spPr>
        <p:txBody>
          <a:bodyPr lIns="0" tIns="0" rIns="0" bIns="0" rtlCol="0" anchor="t">
            <a:spAutoFit/>
          </a:bodyPr>
          <a:lstStyle/>
          <a:p>
            <a:pPr>
              <a:lnSpc>
                <a:spcPts val="3080"/>
              </a:lnSpc>
            </a:pPr>
            <a:r>
              <a:rPr lang="en-US" sz="2200" spc="33">
                <a:solidFill>
                  <a:srgbClr val="000000"/>
                </a:solidFill>
                <a:latin typeface="Aileron Bold"/>
              </a:rPr>
              <a:t>Banana Chips</a:t>
            </a:r>
          </a:p>
          <a:p>
            <a:pPr>
              <a:lnSpc>
                <a:spcPts val="3080"/>
              </a:lnSpc>
              <a:spcBef>
                <a:spcPct val="0"/>
              </a:spcBef>
            </a:pPr>
            <a:r>
              <a:rPr lang="en-US" sz="2200" spc="33">
                <a:solidFill>
                  <a:srgbClr val="000000"/>
                </a:solidFill>
                <a:latin typeface="Aileron Bold"/>
              </a:rPr>
              <a:t>Packet Dimension: 10 cm* 5 cm * 16 cm</a:t>
            </a:r>
          </a:p>
        </p:txBody>
      </p:sp>
      <p:sp>
        <p:nvSpPr>
          <p:cNvPr id="7" name="TextBox 7"/>
          <p:cNvSpPr txBox="1"/>
          <p:nvPr/>
        </p:nvSpPr>
        <p:spPr>
          <a:xfrm>
            <a:off x="7117251" y="232824"/>
            <a:ext cx="6790486" cy="372646"/>
          </a:xfrm>
          <a:prstGeom prst="rect">
            <a:avLst/>
          </a:prstGeom>
        </p:spPr>
        <p:txBody>
          <a:bodyPr lIns="0" tIns="0" rIns="0" bIns="0" rtlCol="0" anchor="t">
            <a:spAutoFit/>
          </a:bodyPr>
          <a:lstStyle/>
          <a:p>
            <a:pPr>
              <a:lnSpc>
                <a:spcPts val="3080"/>
              </a:lnSpc>
              <a:spcBef>
                <a:spcPct val="0"/>
              </a:spcBef>
            </a:pPr>
            <a:r>
              <a:rPr lang="en-US" sz="2200" spc="33">
                <a:solidFill>
                  <a:srgbClr val="000000"/>
                </a:solidFill>
                <a:latin typeface="Aileron"/>
              </a:rPr>
              <a:t>Box Volume: 75*35*35 cm^3 = 91,875 cm^3</a:t>
            </a:r>
          </a:p>
        </p:txBody>
      </p:sp>
      <p:sp>
        <p:nvSpPr>
          <p:cNvPr id="8" name="TextBox 8"/>
          <p:cNvSpPr txBox="1"/>
          <p:nvPr/>
        </p:nvSpPr>
        <p:spPr>
          <a:xfrm>
            <a:off x="7117251" y="704850"/>
            <a:ext cx="6377737" cy="763071"/>
          </a:xfrm>
          <a:prstGeom prst="rect">
            <a:avLst/>
          </a:prstGeom>
        </p:spPr>
        <p:txBody>
          <a:bodyPr lIns="0" tIns="0" rIns="0" bIns="0" rtlCol="0" anchor="t">
            <a:spAutoFit/>
          </a:bodyPr>
          <a:lstStyle/>
          <a:p>
            <a:pPr>
              <a:lnSpc>
                <a:spcPts val="3080"/>
              </a:lnSpc>
            </a:pPr>
            <a:r>
              <a:rPr lang="en-US" sz="2200" spc="33">
                <a:solidFill>
                  <a:srgbClr val="000000"/>
                </a:solidFill>
                <a:latin typeface="Aileron"/>
              </a:rPr>
              <a:t>Protection Space= (20/100) * 91,875</a:t>
            </a:r>
          </a:p>
          <a:p>
            <a:pPr algn="ctr">
              <a:lnSpc>
                <a:spcPts val="3080"/>
              </a:lnSpc>
              <a:spcBef>
                <a:spcPct val="0"/>
              </a:spcBef>
            </a:pPr>
            <a:r>
              <a:rPr lang="en-US" sz="2200" spc="33">
                <a:solidFill>
                  <a:srgbClr val="000000"/>
                </a:solidFill>
                <a:latin typeface="Aileron"/>
              </a:rPr>
              <a:t>=18,375 cm^3</a:t>
            </a:r>
          </a:p>
        </p:txBody>
      </p:sp>
      <p:sp>
        <p:nvSpPr>
          <p:cNvPr id="9" name="TextBox 9"/>
          <p:cNvSpPr txBox="1"/>
          <p:nvPr/>
        </p:nvSpPr>
        <p:spPr>
          <a:xfrm>
            <a:off x="7117251" y="1563171"/>
            <a:ext cx="6610985" cy="763071"/>
          </a:xfrm>
          <a:prstGeom prst="rect">
            <a:avLst/>
          </a:prstGeom>
        </p:spPr>
        <p:txBody>
          <a:bodyPr lIns="0" tIns="0" rIns="0" bIns="0" rtlCol="0" anchor="t">
            <a:spAutoFit/>
          </a:bodyPr>
          <a:lstStyle/>
          <a:p>
            <a:pPr>
              <a:lnSpc>
                <a:spcPts val="3080"/>
              </a:lnSpc>
            </a:pPr>
            <a:r>
              <a:rPr lang="en-US" sz="2200" spc="33">
                <a:solidFill>
                  <a:srgbClr val="000000"/>
                </a:solidFill>
                <a:latin typeface="Aileron"/>
              </a:rPr>
              <a:t>Total Usable Space= 91,875-18,375</a:t>
            </a:r>
          </a:p>
          <a:p>
            <a:pPr algn="ctr">
              <a:lnSpc>
                <a:spcPts val="3080"/>
              </a:lnSpc>
              <a:spcBef>
                <a:spcPct val="0"/>
              </a:spcBef>
            </a:pPr>
            <a:r>
              <a:rPr lang="en-US" sz="2200" spc="33">
                <a:solidFill>
                  <a:srgbClr val="000000"/>
                </a:solidFill>
                <a:latin typeface="Aileron"/>
              </a:rPr>
              <a:t>=73,500 cm^3</a:t>
            </a:r>
          </a:p>
        </p:txBody>
      </p:sp>
      <p:sp>
        <p:nvSpPr>
          <p:cNvPr id="10" name="TextBox 10"/>
          <p:cNvSpPr txBox="1"/>
          <p:nvPr/>
        </p:nvSpPr>
        <p:spPr>
          <a:xfrm>
            <a:off x="7117251" y="3336905"/>
            <a:ext cx="7208573" cy="372646"/>
          </a:xfrm>
          <a:prstGeom prst="rect">
            <a:avLst/>
          </a:prstGeom>
        </p:spPr>
        <p:txBody>
          <a:bodyPr lIns="0" tIns="0" rIns="0" bIns="0" rtlCol="0" anchor="t">
            <a:spAutoFit/>
          </a:bodyPr>
          <a:lstStyle/>
          <a:p>
            <a:pPr algn="ctr">
              <a:lnSpc>
                <a:spcPts val="3080"/>
              </a:lnSpc>
              <a:spcBef>
                <a:spcPct val="0"/>
              </a:spcBef>
            </a:pPr>
            <a:r>
              <a:rPr lang="en-US" sz="2200" spc="33">
                <a:solidFill>
                  <a:srgbClr val="000000"/>
                </a:solidFill>
                <a:latin typeface="Aileron"/>
              </a:rPr>
              <a:t>Per Packet Volume= 21.7 *14*4.1 cm^3 =1245.58 cm^3</a:t>
            </a:r>
          </a:p>
        </p:txBody>
      </p:sp>
      <p:sp>
        <p:nvSpPr>
          <p:cNvPr id="11" name="TextBox 11"/>
          <p:cNvSpPr txBox="1"/>
          <p:nvPr/>
        </p:nvSpPr>
        <p:spPr>
          <a:xfrm>
            <a:off x="7084086" y="3776226"/>
            <a:ext cx="10175214" cy="763071"/>
          </a:xfrm>
          <a:prstGeom prst="rect">
            <a:avLst/>
          </a:prstGeom>
        </p:spPr>
        <p:txBody>
          <a:bodyPr lIns="0" tIns="0" rIns="0" bIns="0" rtlCol="0" anchor="t">
            <a:spAutoFit/>
          </a:bodyPr>
          <a:lstStyle/>
          <a:p>
            <a:pPr algn="ctr">
              <a:lnSpc>
                <a:spcPts val="3080"/>
              </a:lnSpc>
            </a:pPr>
            <a:r>
              <a:rPr lang="en-US" sz="2200" spc="33">
                <a:solidFill>
                  <a:srgbClr val="000000"/>
                </a:solidFill>
                <a:latin typeface="Aileron"/>
              </a:rPr>
              <a:t>Total packet in a box= Total Usable space/ per packet volume = 73500/1245.58</a:t>
            </a:r>
          </a:p>
          <a:p>
            <a:pPr algn="ctr">
              <a:lnSpc>
                <a:spcPts val="3080"/>
              </a:lnSpc>
              <a:spcBef>
                <a:spcPct val="0"/>
              </a:spcBef>
            </a:pPr>
            <a:r>
              <a:rPr lang="en-US" sz="2200" spc="33">
                <a:solidFill>
                  <a:srgbClr val="000000"/>
                </a:solidFill>
                <a:latin typeface="Aileron"/>
              </a:rPr>
              <a:t>=59 Packs</a:t>
            </a:r>
          </a:p>
        </p:txBody>
      </p:sp>
      <p:sp>
        <p:nvSpPr>
          <p:cNvPr id="12" name="TextBox 12"/>
          <p:cNvSpPr txBox="1"/>
          <p:nvPr/>
        </p:nvSpPr>
        <p:spPr>
          <a:xfrm>
            <a:off x="7117251" y="4501197"/>
            <a:ext cx="4264918" cy="372646"/>
          </a:xfrm>
          <a:prstGeom prst="rect">
            <a:avLst/>
          </a:prstGeom>
        </p:spPr>
        <p:txBody>
          <a:bodyPr lIns="0" tIns="0" rIns="0" bIns="0" rtlCol="0" anchor="t">
            <a:spAutoFit/>
          </a:bodyPr>
          <a:lstStyle/>
          <a:p>
            <a:pPr algn="ctr">
              <a:lnSpc>
                <a:spcPts val="3080"/>
              </a:lnSpc>
              <a:spcBef>
                <a:spcPct val="0"/>
              </a:spcBef>
            </a:pPr>
            <a:r>
              <a:rPr lang="en-US" sz="2200" spc="33">
                <a:solidFill>
                  <a:srgbClr val="000000"/>
                </a:solidFill>
                <a:latin typeface="Aileron"/>
              </a:rPr>
              <a:t>Total Number of Boxes=18 boxes</a:t>
            </a:r>
          </a:p>
        </p:txBody>
      </p:sp>
      <p:sp>
        <p:nvSpPr>
          <p:cNvPr id="13" name="TextBox 13"/>
          <p:cNvSpPr txBox="1"/>
          <p:nvPr/>
        </p:nvSpPr>
        <p:spPr>
          <a:xfrm>
            <a:off x="7117251" y="4873843"/>
            <a:ext cx="6591928" cy="372646"/>
          </a:xfrm>
          <a:prstGeom prst="rect">
            <a:avLst/>
          </a:prstGeom>
        </p:spPr>
        <p:txBody>
          <a:bodyPr lIns="0" tIns="0" rIns="0" bIns="0" rtlCol="0" anchor="t">
            <a:spAutoFit/>
          </a:bodyPr>
          <a:lstStyle/>
          <a:p>
            <a:pPr algn="ctr">
              <a:lnSpc>
                <a:spcPts val="3080"/>
              </a:lnSpc>
              <a:spcBef>
                <a:spcPct val="0"/>
              </a:spcBef>
            </a:pPr>
            <a:r>
              <a:rPr lang="en-US" sz="2200" spc="33">
                <a:solidFill>
                  <a:srgbClr val="000000"/>
                </a:solidFill>
                <a:latin typeface="Aileron"/>
              </a:rPr>
              <a:t>Total no. packets per Consignment = 59*18 = 1062</a:t>
            </a:r>
          </a:p>
        </p:txBody>
      </p:sp>
      <p:sp>
        <p:nvSpPr>
          <p:cNvPr id="14" name="TextBox 14"/>
          <p:cNvSpPr txBox="1"/>
          <p:nvPr/>
        </p:nvSpPr>
        <p:spPr>
          <a:xfrm>
            <a:off x="7169049" y="5451683"/>
            <a:ext cx="6559186" cy="763071"/>
          </a:xfrm>
          <a:prstGeom prst="rect">
            <a:avLst/>
          </a:prstGeom>
        </p:spPr>
        <p:txBody>
          <a:bodyPr lIns="0" tIns="0" rIns="0" bIns="0" rtlCol="0" anchor="t">
            <a:spAutoFit/>
          </a:bodyPr>
          <a:lstStyle/>
          <a:p>
            <a:pPr algn="ctr">
              <a:lnSpc>
                <a:spcPts val="3080"/>
              </a:lnSpc>
            </a:pPr>
            <a:r>
              <a:rPr lang="en-US" sz="2200" spc="33">
                <a:solidFill>
                  <a:srgbClr val="000000"/>
                </a:solidFill>
                <a:latin typeface="Aileron"/>
              </a:rPr>
              <a:t>Total weight/Consignment = (1,062*220gm)/1000 </a:t>
            </a:r>
          </a:p>
          <a:p>
            <a:pPr algn="ctr">
              <a:lnSpc>
                <a:spcPts val="3080"/>
              </a:lnSpc>
              <a:spcBef>
                <a:spcPct val="0"/>
              </a:spcBef>
            </a:pPr>
            <a:r>
              <a:rPr lang="en-US" sz="2200" spc="33">
                <a:solidFill>
                  <a:srgbClr val="000000"/>
                </a:solidFill>
                <a:latin typeface="Aileron"/>
              </a:rPr>
              <a:t>= 235 kg(Approx.)</a:t>
            </a:r>
          </a:p>
        </p:txBody>
      </p:sp>
      <p:grpSp>
        <p:nvGrpSpPr>
          <p:cNvPr id="15" name="Group 15"/>
          <p:cNvGrpSpPr/>
          <p:nvPr/>
        </p:nvGrpSpPr>
        <p:grpSpPr>
          <a:xfrm>
            <a:off x="7117251" y="7316371"/>
            <a:ext cx="10422826" cy="2701230"/>
            <a:chOff x="0" y="0"/>
            <a:chExt cx="13897102" cy="3601640"/>
          </a:xfrm>
        </p:grpSpPr>
        <p:sp>
          <p:nvSpPr>
            <p:cNvPr id="16" name="TextBox 16"/>
            <p:cNvSpPr txBox="1"/>
            <p:nvPr/>
          </p:nvSpPr>
          <p:spPr>
            <a:xfrm>
              <a:off x="45295" y="-38100"/>
              <a:ext cx="9845324" cy="484161"/>
            </a:xfrm>
            <a:prstGeom prst="rect">
              <a:avLst/>
            </a:prstGeom>
          </p:spPr>
          <p:txBody>
            <a:bodyPr lIns="0" tIns="0" rIns="0" bIns="0" rtlCol="0" anchor="t">
              <a:spAutoFit/>
            </a:bodyPr>
            <a:lstStyle/>
            <a:p>
              <a:pPr>
                <a:lnSpc>
                  <a:spcPts val="3080"/>
                </a:lnSpc>
                <a:spcBef>
                  <a:spcPct val="0"/>
                </a:spcBef>
              </a:pPr>
              <a:r>
                <a:rPr lang="en-US" sz="2200" spc="33">
                  <a:solidFill>
                    <a:srgbClr val="000000"/>
                  </a:solidFill>
                  <a:latin typeface="Aileron"/>
                </a:rPr>
                <a:t>Per Packet Volume= 10 * 5 *16cm^3 = 800 cm^3</a:t>
              </a:r>
            </a:p>
          </p:txBody>
        </p:sp>
        <p:sp>
          <p:nvSpPr>
            <p:cNvPr id="17" name="TextBox 17"/>
            <p:cNvSpPr txBox="1"/>
            <p:nvPr/>
          </p:nvSpPr>
          <p:spPr>
            <a:xfrm>
              <a:off x="0" y="547661"/>
              <a:ext cx="13897102" cy="1004729"/>
            </a:xfrm>
            <a:prstGeom prst="rect">
              <a:avLst/>
            </a:prstGeom>
          </p:spPr>
          <p:txBody>
            <a:bodyPr lIns="0" tIns="0" rIns="0" bIns="0" rtlCol="0" anchor="t">
              <a:spAutoFit/>
            </a:bodyPr>
            <a:lstStyle/>
            <a:p>
              <a:pPr>
                <a:lnSpc>
                  <a:spcPts val="3080"/>
                </a:lnSpc>
              </a:pPr>
              <a:r>
                <a:rPr lang="en-US" sz="2200" spc="33">
                  <a:solidFill>
                    <a:srgbClr val="000000"/>
                  </a:solidFill>
                  <a:latin typeface="Aileron"/>
                </a:rPr>
                <a:t>Total packet in a box= Total Usable space/ per packet volume = 73500/800</a:t>
              </a:r>
            </a:p>
            <a:p>
              <a:pPr algn="ctr">
                <a:lnSpc>
                  <a:spcPts val="3080"/>
                </a:lnSpc>
                <a:spcBef>
                  <a:spcPct val="0"/>
                </a:spcBef>
              </a:pPr>
              <a:r>
                <a:rPr lang="en-US" sz="2200" spc="33">
                  <a:solidFill>
                    <a:srgbClr val="000000"/>
                  </a:solidFill>
                  <a:latin typeface="Aileron"/>
                </a:rPr>
                <a:t>=91 Packs</a:t>
              </a:r>
            </a:p>
          </p:txBody>
        </p:sp>
        <p:sp>
          <p:nvSpPr>
            <p:cNvPr id="18" name="TextBox 18"/>
            <p:cNvSpPr txBox="1"/>
            <p:nvPr/>
          </p:nvSpPr>
          <p:spPr>
            <a:xfrm>
              <a:off x="45295" y="1514290"/>
              <a:ext cx="5824939" cy="484161"/>
            </a:xfrm>
            <a:prstGeom prst="rect">
              <a:avLst/>
            </a:prstGeom>
          </p:spPr>
          <p:txBody>
            <a:bodyPr lIns="0" tIns="0" rIns="0" bIns="0" rtlCol="0" anchor="t">
              <a:spAutoFit/>
            </a:bodyPr>
            <a:lstStyle/>
            <a:p>
              <a:pPr>
                <a:lnSpc>
                  <a:spcPts val="3080"/>
                </a:lnSpc>
                <a:spcBef>
                  <a:spcPct val="0"/>
                </a:spcBef>
              </a:pPr>
              <a:r>
                <a:rPr lang="en-US" sz="2200" spc="33">
                  <a:solidFill>
                    <a:srgbClr val="000000"/>
                  </a:solidFill>
                  <a:latin typeface="Aileron"/>
                </a:rPr>
                <a:t>Total Number of Boxes=17 boxes</a:t>
              </a:r>
            </a:p>
          </p:txBody>
        </p:sp>
        <p:sp>
          <p:nvSpPr>
            <p:cNvPr id="19" name="TextBox 19"/>
            <p:cNvSpPr txBox="1"/>
            <p:nvPr/>
          </p:nvSpPr>
          <p:spPr>
            <a:xfrm>
              <a:off x="45295" y="2011150"/>
              <a:ext cx="9003123" cy="484161"/>
            </a:xfrm>
            <a:prstGeom prst="rect">
              <a:avLst/>
            </a:prstGeom>
          </p:spPr>
          <p:txBody>
            <a:bodyPr lIns="0" tIns="0" rIns="0" bIns="0" rtlCol="0" anchor="t">
              <a:spAutoFit/>
            </a:bodyPr>
            <a:lstStyle/>
            <a:p>
              <a:pPr>
                <a:lnSpc>
                  <a:spcPts val="3080"/>
                </a:lnSpc>
                <a:spcBef>
                  <a:spcPct val="0"/>
                </a:spcBef>
              </a:pPr>
              <a:r>
                <a:rPr lang="en-US" sz="2200" spc="33">
                  <a:solidFill>
                    <a:srgbClr val="000000"/>
                  </a:solidFill>
                  <a:latin typeface="Aileron"/>
                </a:rPr>
                <a:t>Total no. packets per Consignment = 91*17 = 1,547</a:t>
              </a:r>
            </a:p>
          </p:txBody>
        </p:sp>
        <p:sp>
          <p:nvSpPr>
            <p:cNvPr id="20" name="TextBox 20"/>
            <p:cNvSpPr txBox="1"/>
            <p:nvPr/>
          </p:nvSpPr>
          <p:spPr>
            <a:xfrm>
              <a:off x="45295" y="2596911"/>
              <a:ext cx="11347011" cy="1004729"/>
            </a:xfrm>
            <a:prstGeom prst="rect">
              <a:avLst/>
            </a:prstGeom>
          </p:spPr>
          <p:txBody>
            <a:bodyPr lIns="0" tIns="0" rIns="0" bIns="0" rtlCol="0" anchor="t">
              <a:spAutoFit/>
            </a:bodyPr>
            <a:lstStyle/>
            <a:p>
              <a:pPr>
                <a:lnSpc>
                  <a:spcPts val="3080"/>
                </a:lnSpc>
              </a:pPr>
              <a:r>
                <a:rPr lang="en-US" sz="2200" spc="33">
                  <a:solidFill>
                    <a:srgbClr val="000000"/>
                  </a:solidFill>
                  <a:latin typeface="Aileron"/>
                </a:rPr>
                <a:t>Total weight/Consignment = (1,547*160gm)/1000 </a:t>
              </a:r>
            </a:p>
            <a:p>
              <a:pPr algn="ctr">
                <a:lnSpc>
                  <a:spcPts val="3080"/>
                </a:lnSpc>
                <a:spcBef>
                  <a:spcPct val="0"/>
                </a:spcBef>
              </a:pPr>
              <a:r>
                <a:rPr lang="en-US" sz="2200" spc="33">
                  <a:solidFill>
                    <a:srgbClr val="000000"/>
                  </a:solidFill>
                  <a:latin typeface="Aileron"/>
                </a:rPr>
                <a:t>= 247.52 Kg(Approx.)</a:t>
              </a: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CFAFA"/>
        </a:solidFill>
        <a:effectLst/>
      </p:bgPr>
    </p:bg>
    <p:spTree>
      <p:nvGrpSpPr>
        <p:cNvPr id="1" name=""/>
        <p:cNvGrpSpPr/>
        <p:nvPr/>
      </p:nvGrpSpPr>
      <p:grpSpPr>
        <a:xfrm>
          <a:off x="0" y="0"/>
          <a:ext cx="0" cy="0"/>
          <a:chOff x="0" y="0"/>
          <a:chExt cx="0" cy="0"/>
        </a:xfrm>
      </p:grpSpPr>
      <p:sp>
        <p:nvSpPr>
          <p:cNvPr id="2" name="Freeform 2"/>
          <p:cNvSpPr/>
          <p:nvPr/>
        </p:nvSpPr>
        <p:spPr>
          <a:xfrm rot="6288773">
            <a:off x="-1315261" y="-6604434"/>
            <a:ext cx="10688096" cy="11539105"/>
          </a:xfrm>
          <a:custGeom>
            <a:avLst/>
            <a:gdLst/>
            <a:ahLst/>
            <a:cxnLst/>
            <a:rect l="l" t="t" r="r" b="b"/>
            <a:pathLst>
              <a:path w="10688096" h="11539105">
                <a:moveTo>
                  <a:pt x="0" y="0"/>
                </a:moveTo>
                <a:lnTo>
                  <a:pt x="10688096" y="0"/>
                </a:lnTo>
                <a:lnTo>
                  <a:pt x="10688096" y="11539105"/>
                </a:lnTo>
                <a:lnTo>
                  <a:pt x="0" y="1153910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1402103">
            <a:off x="13577799" y="6771807"/>
            <a:ext cx="6459409" cy="7701233"/>
          </a:xfrm>
          <a:custGeom>
            <a:avLst/>
            <a:gdLst/>
            <a:ahLst/>
            <a:cxnLst/>
            <a:rect l="l" t="t" r="r" b="b"/>
            <a:pathLst>
              <a:path w="6459409" h="7701233">
                <a:moveTo>
                  <a:pt x="0" y="0"/>
                </a:moveTo>
                <a:lnTo>
                  <a:pt x="6459409" y="0"/>
                </a:lnTo>
                <a:lnTo>
                  <a:pt x="6459409" y="7701233"/>
                </a:lnTo>
                <a:lnTo>
                  <a:pt x="0" y="770123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7259300" y="0"/>
            <a:ext cx="1028700" cy="1052080"/>
          </a:xfrm>
          <a:custGeom>
            <a:avLst/>
            <a:gdLst/>
            <a:ahLst/>
            <a:cxnLst/>
            <a:rect l="l" t="t" r="r" b="b"/>
            <a:pathLst>
              <a:path w="1028700" h="1052080">
                <a:moveTo>
                  <a:pt x="0" y="0"/>
                </a:moveTo>
                <a:lnTo>
                  <a:pt x="1028700" y="0"/>
                </a:lnTo>
                <a:lnTo>
                  <a:pt x="1028700" y="1052080"/>
                </a:lnTo>
                <a:lnTo>
                  <a:pt x="0" y="1052080"/>
                </a:lnTo>
                <a:lnTo>
                  <a:pt x="0" y="0"/>
                </a:lnTo>
                <a:close/>
              </a:path>
            </a:pathLst>
          </a:custGeom>
          <a:blipFill>
            <a:blip r:embed="rId6"/>
            <a:stretch>
              <a:fillRect/>
            </a:stretch>
          </a:blipFill>
        </p:spPr>
      </p:sp>
      <p:sp>
        <p:nvSpPr>
          <p:cNvPr id="5" name="Freeform 5"/>
          <p:cNvSpPr/>
          <p:nvPr/>
        </p:nvSpPr>
        <p:spPr>
          <a:xfrm>
            <a:off x="5431024" y="377480"/>
            <a:ext cx="2004042" cy="2672056"/>
          </a:xfrm>
          <a:custGeom>
            <a:avLst/>
            <a:gdLst/>
            <a:ahLst/>
            <a:cxnLst/>
            <a:rect l="l" t="t" r="r" b="b"/>
            <a:pathLst>
              <a:path w="2004042" h="2672056">
                <a:moveTo>
                  <a:pt x="0" y="0"/>
                </a:moveTo>
                <a:lnTo>
                  <a:pt x="2004042" y="0"/>
                </a:lnTo>
                <a:lnTo>
                  <a:pt x="2004042" y="2672056"/>
                </a:lnTo>
                <a:lnTo>
                  <a:pt x="0" y="2672056"/>
                </a:lnTo>
                <a:lnTo>
                  <a:pt x="0" y="0"/>
                </a:lnTo>
                <a:close/>
              </a:path>
            </a:pathLst>
          </a:custGeom>
          <a:blipFill>
            <a:blip r:embed="rId7"/>
            <a:stretch>
              <a:fillRect/>
            </a:stretch>
          </a:blipFill>
        </p:spPr>
      </p:sp>
      <p:sp>
        <p:nvSpPr>
          <p:cNvPr id="6" name="TextBox 6"/>
          <p:cNvSpPr txBox="1"/>
          <p:nvPr/>
        </p:nvSpPr>
        <p:spPr>
          <a:xfrm>
            <a:off x="1028700" y="3266438"/>
            <a:ext cx="12143159" cy="6675193"/>
          </a:xfrm>
          <a:prstGeom prst="rect">
            <a:avLst/>
          </a:prstGeom>
        </p:spPr>
        <p:txBody>
          <a:bodyPr lIns="0" tIns="0" rIns="0" bIns="0" rtlCol="0" anchor="t">
            <a:spAutoFit/>
          </a:bodyPr>
          <a:lstStyle/>
          <a:p>
            <a:pPr>
              <a:lnSpc>
                <a:spcPts val="4087"/>
              </a:lnSpc>
            </a:pPr>
            <a:r>
              <a:rPr lang="en-US" sz="3144">
                <a:solidFill>
                  <a:srgbClr val="000000"/>
                </a:solidFill>
                <a:latin typeface="Fraunces Bold"/>
              </a:rPr>
              <a:t>Humble beginnings:</a:t>
            </a:r>
            <a:r>
              <a:rPr lang="en-US" sz="3144">
                <a:solidFill>
                  <a:srgbClr val="000000"/>
                </a:solidFill>
                <a:latin typeface="Fraunces"/>
              </a:rPr>
              <a:t> Starting from a single shop in Bikaner emphasizes the brand's grassroots origins and hard work.</a:t>
            </a:r>
          </a:p>
          <a:p>
            <a:pPr>
              <a:lnSpc>
                <a:spcPts val="4087"/>
              </a:lnSpc>
            </a:pPr>
            <a:endParaRPr lang="en-US" sz="3144">
              <a:solidFill>
                <a:srgbClr val="000000"/>
              </a:solidFill>
              <a:latin typeface="Fraunces"/>
            </a:endParaRPr>
          </a:p>
          <a:p>
            <a:pPr>
              <a:lnSpc>
                <a:spcPts val="4087"/>
              </a:lnSpc>
            </a:pPr>
            <a:r>
              <a:rPr lang="en-US" sz="3144">
                <a:solidFill>
                  <a:srgbClr val="000000"/>
                </a:solidFill>
                <a:latin typeface="Fraunces Bold"/>
              </a:rPr>
              <a:t>Balancing tradition and innovation:</a:t>
            </a:r>
            <a:r>
              <a:rPr lang="en-US" sz="3144">
                <a:solidFill>
                  <a:srgbClr val="000000"/>
                </a:solidFill>
                <a:latin typeface="Fraunces"/>
              </a:rPr>
              <a:t> This describes their ability to stay true to their heritage while adapting to changing preferences.</a:t>
            </a:r>
          </a:p>
          <a:p>
            <a:pPr>
              <a:lnSpc>
                <a:spcPts val="4087"/>
              </a:lnSpc>
            </a:pPr>
            <a:endParaRPr lang="en-US" sz="3144">
              <a:solidFill>
                <a:srgbClr val="000000"/>
              </a:solidFill>
              <a:latin typeface="Fraunces"/>
            </a:endParaRPr>
          </a:p>
          <a:p>
            <a:pPr>
              <a:lnSpc>
                <a:spcPts val="4087"/>
              </a:lnSpc>
            </a:pPr>
            <a:r>
              <a:rPr lang="en-US" sz="3144">
                <a:solidFill>
                  <a:srgbClr val="000000"/>
                </a:solidFill>
                <a:latin typeface="Fraunces Bold"/>
              </a:rPr>
              <a:t>Diverse product range:</a:t>
            </a:r>
            <a:r>
              <a:rPr lang="en-US" sz="3144">
                <a:solidFill>
                  <a:srgbClr val="000000"/>
                </a:solidFill>
                <a:latin typeface="Fraunces"/>
              </a:rPr>
              <a:t> Mentioning over 300 products showcases their vast offerings, catering to various tastes and needs.</a:t>
            </a:r>
          </a:p>
          <a:p>
            <a:pPr>
              <a:lnSpc>
                <a:spcPts val="4087"/>
              </a:lnSpc>
            </a:pPr>
            <a:endParaRPr lang="en-US" sz="3144">
              <a:solidFill>
                <a:srgbClr val="000000"/>
              </a:solidFill>
              <a:latin typeface="Fraunces"/>
            </a:endParaRPr>
          </a:p>
          <a:p>
            <a:pPr>
              <a:lnSpc>
                <a:spcPts val="4087"/>
              </a:lnSpc>
            </a:pPr>
            <a:r>
              <a:rPr lang="en-US" sz="3144">
                <a:solidFill>
                  <a:srgbClr val="000000"/>
                </a:solidFill>
                <a:latin typeface="Fraunces Bold"/>
              </a:rPr>
              <a:t>Cultural significance:</a:t>
            </a:r>
            <a:r>
              <a:rPr lang="en-US" sz="3144">
                <a:solidFill>
                  <a:srgbClr val="000000"/>
                </a:solidFill>
                <a:latin typeface="Fraunces"/>
              </a:rPr>
              <a:t> Highlighting the emotional connection and cultural aspect adds another dimension to their brand value.</a:t>
            </a:r>
          </a:p>
        </p:txBody>
      </p:sp>
      <p:sp>
        <p:nvSpPr>
          <p:cNvPr id="7" name="Freeform 7"/>
          <p:cNvSpPr/>
          <p:nvPr/>
        </p:nvSpPr>
        <p:spPr>
          <a:xfrm>
            <a:off x="8138708" y="377480"/>
            <a:ext cx="4815057" cy="2709743"/>
          </a:xfrm>
          <a:custGeom>
            <a:avLst/>
            <a:gdLst/>
            <a:ahLst/>
            <a:cxnLst/>
            <a:rect l="l" t="t" r="r" b="b"/>
            <a:pathLst>
              <a:path w="4815057" h="2709743">
                <a:moveTo>
                  <a:pt x="0" y="0"/>
                </a:moveTo>
                <a:lnTo>
                  <a:pt x="4815057" y="0"/>
                </a:lnTo>
                <a:lnTo>
                  <a:pt x="4815057" y="2709743"/>
                </a:lnTo>
                <a:lnTo>
                  <a:pt x="0" y="2709743"/>
                </a:lnTo>
                <a:lnTo>
                  <a:pt x="0" y="0"/>
                </a:lnTo>
                <a:close/>
              </a:path>
            </a:pathLst>
          </a:custGeom>
          <a:blipFill>
            <a:blip r:embed="rId8"/>
            <a:stretch>
              <a:fillRect/>
            </a:stretch>
          </a:blipFill>
        </p:spPr>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6F1E0"/>
        </a:solidFill>
        <a:effectLst/>
      </p:bgPr>
    </p:bg>
    <p:spTree>
      <p:nvGrpSpPr>
        <p:cNvPr id="1" name=""/>
        <p:cNvGrpSpPr/>
        <p:nvPr/>
      </p:nvGrpSpPr>
      <p:grpSpPr>
        <a:xfrm>
          <a:off x="0" y="0"/>
          <a:ext cx="0" cy="0"/>
          <a:chOff x="0" y="0"/>
          <a:chExt cx="0" cy="0"/>
        </a:xfrm>
      </p:grpSpPr>
      <p:sp>
        <p:nvSpPr>
          <p:cNvPr id="2" name="Freeform 2"/>
          <p:cNvSpPr/>
          <p:nvPr/>
        </p:nvSpPr>
        <p:spPr>
          <a:xfrm>
            <a:off x="-4789963" y="6303636"/>
            <a:ext cx="11266628" cy="7379642"/>
          </a:xfrm>
          <a:custGeom>
            <a:avLst/>
            <a:gdLst/>
            <a:ahLst/>
            <a:cxnLst/>
            <a:rect l="l" t="t" r="r" b="b"/>
            <a:pathLst>
              <a:path w="11266628" h="7379642">
                <a:moveTo>
                  <a:pt x="0" y="0"/>
                </a:moveTo>
                <a:lnTo>
                  <a:pt x="11266628" y="0"/>
                </a:lnTo>
                <a:lnTo>
                  <a:pt x="11266628" y="7379642"/>
                </a:lnTo>
                <a:lnTo>
                  <a:pt x="0" y="737964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aphicFrame>
        <p:nvGraphicFramePr>
          <p:cNvPr id="3" name="Table 3"/>
          <p:cNvGraphicFramePr>
            <a:graphicFrameLocks noGrp="1"/>
          </p:cNvGraphicFramePr>
          <p:nvPr/>
        </p:nvGraphicFramePr>
        <p:xfrm>
          <a:off x="6476665" y="146772"/>
          <a:ext cx="11811335" cy="10096503"/>
        </p:xfrm>
        <a:graphic>
          <a:graphicData uri="http://schemas.openxmlformats.org/drawingml/2006/table">
            <a:tbl>
              <a:tblPr/>
              <a:tblGrid>
                <a:gridCol w="5068010">
                  <a:extLst>
                    <a:ext uri="{9D8B030D-6E8A-4147-A177-3AD203B41FA5}">
                      <a16:colId xmlns:a16="http://schemas.microsoft.com/office/drawing/2014/main" val="20000"/>
                    </a:ext>
                  </a:extLst>
                </a:gridCol>
                <a:gridCol w="3574236">
                  <a:extLst>
                    <a:ext uri="{9D8B030D-6E8A-4147-A177-3AD203B41FA5}">
                      <a16:colId xmlns:a16="http://schemas.microsoft.com/office/drawing/2014/main" val="20001"/>
                    </a:ext>
                  </a:extLst>
                </a:gridCol>
                <a:gridCol w="3169089">
                  <a:extLst>
                    <a:ext uri="{9D8B030D-6E8A-4147-A177-3AD203B41FA5}">
                      <a16:colId xmlns:a16="http://schemas.microsoft.com/office/drawing/2014/main" val="20002"/>
                    </a:ext>
                  </a:extLst>
                </a:gridCol>
              </a:tblGrid>
              <a:tr h="373045">
                <a:tc rowSpan="2" gridSpan="3">
                  <a:txBody>
                    <a:bodyPr/>
                    <a:lstStyle/>
                    <a:p>
                      <a:pPr algn="l">
                        <a:lnSpc>
                          <a:spcPts val="3919"/>
                        </a:lnSpc>
                        <a:defRPr/>
                      </a:pPr>
                      <a:r>
                        <a:rPr lang="en-US" sz="2799">
                          <a:solidFill>
                            <a:srgbClr val="000000"/>
                          </a:solidFill>
                          <a:latin typeface="Fraunces"/>
                        </a:rPr>
                        <a:t>Costing Of Aloo Bhujia @ Exchange rate Rs.1= 0.011CHF</a:t>
                      </a:r>
                      <a:endParaRPr lang="en-US" sz="1100"/>
                    </a:p>
                  </a:txBody>
                  <a:tcPr marL="114300" marR="114300" marT="114300" marB="1143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rowSpan="2" hMerge="1">
                  <a:txBody>
                    <a:bodyPr/>
                    <a:lstStyle/>
                    <a:p>
                      <a:pPr algn="l">
                        <a:lnSpc>
                          <a:spcPts val="3919"/>
                        </a:lnSpc>
                        <a:defRPr/>
                      </a:pPr>
                      <a:r>
                        <a:rPr lang="en-US" sz="2799">
                          <a:solidFill>
                            <a:srgbClr val="000000"/>
                          </a:solidFill>
                          <a:latin typeface="Fraunces"/>
                        </a:rPr>
                        <a:t>Costing Of Aloo Bhujia @ Exchange rate Rs.1= 0.011CHF</a:t>
                      </a:r>
                      <a:endParaRPr lang="en-US" sz="1100"/>
                    </a:p>
                  </a:txBody>
                  <a:tcPr marL="114300" marR="114300" marT="114300" marB="1143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rowSpan="2" hMerge="1">
                  <a:txBody>
                    <a:bodyPr/>
                    <a:lstStyle/>
                    <a:p>
                      <a:pPr algn="l">
                        <a:lnSpc>
                          <a:spcPts val="3919"/>
                        </a:lnSpc>
                        <a:defRPr/>
                      </a:pPr>
                      <a:r>
                        <a:rPr lang="en-US" sz="2799">
                          <a:solidFill>
                            <a:srgbClr val="000000"/>
                          </a:solidFill>
                          <a:latin typeface="Fraunces"/>
                        </a:rPr>
                        <a:t>Costing Of Aloo Bhujia @ Exchange rate Rs.1= 0.011CHF</a:t>
                      </a:r>
                      <a:endParaRPr lang="en-US" sz="1100"/>
                    </a:p>
                  </a:txBody>
                  <a:tcPr marL="114300" marR="114300" marT="114300" marB="1143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476283">
                <a:tc gridSpan="3" vMerge="1">
                  <a:txBody>
                    <a:bodyPr/>
                    <a:lstStyle/>
                    <a:p>
                      <a:pPr algn="l">
                        <a:lnSpc>
                          <a:spcPts val="3919"/>
                        </a:lnSpc>
                        <a:defRPr/>
                      </a:pPr>
                      <a:r>
                        <a:rPr lang="en-US" sz="2799">
                          <a:solidFill>
                            <a:srgbClr val="000000"/>
                          </a:solidFill>
                          <a:latin typeface="Fraunces"/>
                        </a:rPr>
                        <a:t>Costing Of Aloo Bhujia @ Exchange rate Rs.1= 0.011CHF</a:t>
                      </a:r>
                      <a:endParaRPr lang="en-US" sz="1100"/>
                    </a:p>
                  </a:txBody>
                  <a:tcPr marL="114300" marR="114300" marT="114300" marB="1143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hMerge="1" vMerge="1">
                  <a:txBody>
                    <a:bodyPr/>
                    <a:lstStyle/>
                    <a:p>
                      <a:pPr algn="l">
                        <a:lnSpc>
                          <a:spcPts val="3919"/>
                        </a:lnSpc>
                        <a:defRPr/>
                      </a:pPr>
                      <a:r>
                        <a:rPr lang="en-US" sz="2799">
                          <a:solidFill>
                            <a:srgbClr val="000000"/>
                          </a:solidFill>
                          <a:latin typeface="Fraunces"/>
                        </a:rPr>
                        <a:t>Costing Of Aloo Bhujia @ Exchange rate Rs.1= 0.011CHF</a:t>
                      </a:r>
                      <a:endParaRPr lang="en-US" sz="1100"/>
                    </a:p>
                  </a:txBody>
                  <a:tcPr marL="114300" marR="114300" marT="114300" marB="1143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hMerge="1" vMerge="1">
                  <a:txBody>
                    <a:bodyPr/>
                    <a:lstStyle/>
                    <a:p>
                      <a:pPr algn="l">
                        <a:lnSpc>
                          <a:spcPts val="3919"/>
                        </a:lnSpc>
                        <a:defRPr/>
                      </a:pPr>
                      <a:r>
                        <a:rPr lang="en-US" sz="2799">
                          <a:solidFill>
                            <a:srgbClr val="000000"/>
                          </a:solidFill>
                          <a:latin typeface="Fraunces"/>
                        </a:rPr>
                        <a:t>Costing Of Aloo Bhujia @ Exchange rate Rs.1= 0.011CHF</a:t>
                      </a:r>
                      <a:endParaRPr lang="en-US" sz="1100"/>
                    </a:p>
                  </a:txBody>
                  <a:tcPr marL="114300" marR="114300" marT="114300" marB="1143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696639">
                <a:tc>
                  <a:txBody>
                    <a:bodyPr/>
                    <a:lstStyle/>
                    <a:p>
                      <a:pPr algn="l">
                        <a:lnSpc>
                          <a:spcPts val="2940"/>
                        </a:lnSpc>
                        <a:defRPr/>
                      </a:pPr>
                      <a:r>
                        <a:rPr lang="en-US" sz="2100">
                          <a:solidFill>
                            <a:srgbClr val="000000"/>
                          </a:solidFill>
                          <a:latin typeface="Fraunces"/>
                        </a:rPr>
                        <a:t>Particulars</a:t>
                      </a:r>
                      <a:endParaRPr lang="en-US" sz="1100"/>
                    </a:p>
                  </a:txBody>
                  <a:tcPr marL="114300" marR="114300" marT="114300" marB="1143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940"/>
                        </a:lnSpc>
                        <a:defRPr/>
                      </a:pPr>
                      <a:r>
                        <a:rPr lang="en-US" sz="2100">
                          <a:solidFill>
                            <a:srgbClr val="000000"/>
                          </a:solidFill>
                          <a:latin typeface="Fraunces"/>
                        </a:rPr>
                        <a:t>Amount(INR)</a:t>
                      </a:r>
                      <a:endParaRPr lang="en-US" sz="1100"/>
                    </a:p>
                  </a:txBody>
                  <a:tcPr marL="114300" marR="114300" marT="114300" marB="1143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940"/>
                        </a:lnSpc>
                        <a:defRPr/>
                      </a:pPr>
                      <a:r>
                        <a:rPr lang="en-US" sz="2100">
                          <a:solidFill>
                            <a:srgbClr val="000000"/>
                          </a:solidFill>
                          <a:latin typeface="Fraunces"/>
                        </a:rPr>
                        <a:t>Amount(CHF)</a:t>
                      </a:r>
                      <a:endParaRPr lang="en-US" sz="1100"/>
                    </a:p>
                  </a:txBody>
                  <a:tcPr marL="114300" marR="114300" marT="114300" marB="1143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068817">
                <a:tc>
                  <a:txBody>
                    <a:bodyPr/>
                    <a:lstStyle/>
                    <a:p>
                      <a:pPr algn="l">
                        <a:lnSpc>
                          <a:spcPts val="2940"/>
                        </a:lnSpc>
                        <a:defRPr/>
                      </a:pPr>
                      <a:r>
                        <a:rPr lang="en-US" sz="2100">
                          <a:solidFill>
                            <a:srgbClr val="000000"/>
                          </a:solidFill>
                          <a:latin typeface="Fraunces"/>
                        </a:rPr>
                        <a:t>Cost of Aloo Bhujia</a:t>
                      </a:r>
                      <a:endParaRPr lang="en-US" sz="1100"/>
                    </a:p>
                  </a:txBody>
                  <a:tcPr marL="114300" marR="114300" marT="114300" marB="1143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940"/>
                        </a:lnSpc>
                        <a:defRPr/>
                      </a:pPr>
                      <a:r>
                        <a:rPr lang="en-US" sz="2100">
                          <a:solidFill>
                            <a:srgbClr val="000000"/>
                          </a:solidFill>
                          <a:latin typeface="Fraunces"/>
                        </a:rPr>
                        <a:t>₹ 52.00</a:t>
                      </a:r>
                      <a:endParaRPr lang="en-US" sz="1100"/>
                    </a:p>
                  </a:txBody>
                  <a:tcPr marL="114300" marR="114300" marT="114300" marB="1143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940"/>
                        </a:lnSpc>
                        <a:defRPr/>
                      </a:pPr>
                      <a:r>
                        <a:rPr lang="en-US" sz="2100">
                          <a:solidFill>
                            <a:srgbClr val="000000"/>
                          </a:solidFill>
                          <a:latin typeface="Fraunces"/>
                        </a:rPr>
                        <a:t>                      </a:t>
                      </a:r>
                      <a:endParaRPr lang="en-US" sz="1100"/>
                    </a:p>
                    <a:p>
                      <a:pPr>
                        <a:lnSpc>
                          <a:spcPts val="2940"/>
                        </a:lnSpc>
                      </a:pPr>
                      <a:r>
                        <a:rPr lang="en-US" sz="2100">
                          <a:solidFill>
                            <a:srgbClr val="000000"/>
                          </a:solidFill>
                          <a:latin typeface="Fraunces"/>
                        </a:rPr>
                        <a:t>  0.57 CHF </a:t>
                      </a:r>
                    </a:p>
                  </a:txBody>
                  <a:tcPr marL="114300" marR="114300" marT="114300" marB="1143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1068817">
                <a:tc>
                  <a:txBody>
                    <a:bodyPr/>
                    <a:lstStyle/>
                    <a:p>
                      <a:pPr algn="l">
                        <a:lnSpc>
                          <a:spcPts val="2940"/>
                        </a:lnSpc>
                        <a:defRPr/>
                      </a:pPr>
                      <a:r>
                        <a:rPr lang="en-US" sz="2100">
                          <a:solidFill>
                            <a:srgbClr val="000000"/>
                          </a:solidFill>
                          <a:latin typeface="Fraunces"/>
                        </a:rPr>
                        <a:t>Shipping and Expenses</a:t>
                      </a:r>
                      <a:endParaRPr lang="en-US" sz="1100"/>
                    </a:p>
                  </a:txBody>
                  <a:tcPr marL="114300" marR="114300" marT="114300" marB="1143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940"/>
                        </a:lnSpc>
                        <a:defRPr/>
                      </a:pPr>
                      <a:r>
                        <a:rPr lang="en-US" sz="2100">
                          <a:solidFill>
                            <a:srgbClr val="000000"/>
                          </a:solidFill>
                          <a:latin typeface="Fraunces"/>
                        </a:rPr>
                        <a:t>₹ 153.72</a:t>
                      </a:r>
                      <a:endParaRPr lang="en-US" sz="1100"/>
                    </a:p>
                  </a:txBody>
                  <a:tcPr marL="114300" marR="114300" marT="114300" marB="1143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940"/>
                        </a:lnSpc>
                        <a:defRPr/>
                      </a:pPr>
                      <a:r>
                        <a:rPr lang="en-US" sz="2100">
                          <a:solidFill>
                            <a:srgbClr val="000000"/>
                          </a:solidFill>
                          <a:latin typeface="Fraunces"/>
                        </a:rPr>
                        <a:t>                      </a:t>
                      </a:r>
                      <a:endParaRPr lang="en-US" sz="1100"/>
                    </a:p>
                    <a:p>
                      <a:pPr>
                        <a:lnSpc>
                          <a:spcPts val="2940"/>
                        </a:lnSpc>
                      </a:pPr>
                      <a:r>
                        <a:rPr lang="en-US" sz="2100">
                          <a:solidFill>
                            <a:srgbClr val="000000"/>
                          </a:solidFill>
                          <a:latin typeface="Fraunces"/>
                        </a:rPr>
                        <a:t>  1.69 CHF </a:t>
                      </a:r>
                    </a:p>
                  </a:txBody>
                  <a:tcPr marL="114300" marR="114300" marT="114300" marB="1143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1068817">
                <a:tc>
                  <a:txBody>
                    <a:bodyPr/>
                    <a:lstStyle/>
                    <a:p>
                      <a:pPr algn="l">
                        <a:lnSpc>
                          <a:spcPts val="2940"/>
                        </a:lnSpc>
                        <a:defRPr/>
                      </a:pPr>
                      <a:r>
                        <a:rPr lang="en-US" sz="2100">
                          <a:solidFill>
                            <a:srgbClr val="000000"/>
                          </a:solidFill>
                          <a:latin typeface="Fraunces"/>
                        </a:rPr>
                        <a:t>Total FOB</a:t>
                      </a:r>
                      <a:endParaRPr lang="en-US" sz="1100"/>
                    </a:p>
                  </a:txBody>
                  <a:tcPr marL="114300" marR="114300" marT="114300" marB="1143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940"/>
                        </a:lnSpc>
                        <a:defRPr/>
                      </a:pPr>
                      <a:r>
                        <a:rPr lang="en-US" sz="2100">
                          <a:solidFill>
                            <a:srgbClr val="000000"/>
                          </a:solidFill>
                          <a:latin typeface="Fraunces"/>
                        </a:rPr>
                        <a:t>₹ 205.72</a:t>
                      </a:r>
                      <a:endParaRPr lang="en-US" sz="1100"/>
                    </a:p>
                  </a:txBody>
                  <a:tcPr marL="114300" marR="114300" marT="114300" marB="1143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940"/>
                        </a:lnSpc>
                        <a:defRPr/>
                      </a:pPr>
                      <a:r>
                        <a:rPr lang="en-US" sz="2100">
                          <a:solidFill>
                            <a:srgbClr val="000000"/>
                          </a:solidFill>
                          <a:latin typeface="Fraunces"/>
                        </a:rPr>
                        <a:t>                      </a:t>
                      </a:r>
                      <a:endParaRPr lang="en-US" sz="1100"/>
                    </a:p>
                    <a:p>
                      <a:pPr>
                        <a:lnSpc>
                          <a:spcPts val="2940"/>
                        </a:lnSpc>
                      </a:pPr>
                      <a:r>
                        <a:rPr lang="en-US" sz="2100">
                          <a:solidFill>
                            <a:srgbClr val="000000"/>
                          </a:solidFill>
                          <a:latin typeface="Fraunces"/>
                        </a:rPr>
                        <a:t>  2.26 CHF </a:t>
                      </a:r>
                    </a:p>
                  </a:txBody>
                  <a:tcPr marL="114300" marR="114300" marT="114300" marB="1143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1068817">
                <a:tc>
                  <a:txBody>
                    <a:bodyPr/>
                    <a:lstStyle/>
                    <a:p>
                      <a:pPr algn="l">
                        <a:lnSpc>
                          <a:spcPts val="2940"/>
                        </a:lnSpc>
                        <a:defRPr/>
                      </a:pPr>
                      <a:r>
                        <a:rPr lang="en-US" sz="2100">
                          <a:solidFill>
                            <a:srgbClr val="000000"/>
                          </a:solidFill>
                          <a:latin typeface="Fraunces"/>
                        </a:rPr>
                        <a:t>Profit Margin(40%)</a:t>
                      </a:r>
                      <a:endParaRPr lang="en-US" sz="1100"/>
                    </a:p>
                  </a:txBody>
                  <a:tcPr marL="114300" marR="114300" marT="114300" marB="1143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940"/>
                        </a:lnSpc>
                        <a:defRPr/>
                      </a:pPr>
                      <a:r>
                        <a:rPr lang="en-US" sz="2100">
                          <a:solidFill>
                            <a:srgbClr val="000000"/>
                          </a:solidFill>
                          <a:latin typeface="Fraunces"/>
                        </a:rPr>
                        <a:t>₹ 82.29</a:t>
                      </a:r>
                      <a:endParaRPr lang="en-US" sz="1100"/>
                    </a:p>
                  </a:txBody>
                  <a:tcPr marL="114300" marR="114300" marT="114300" marB="1143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940"/>
                        </a:lnSpc>
                        <a:defRPr/>
                      </a:pPr>
                      <a:r>
                        <a:rPr lang="en-US" sz="2100">
                          <a:solidFill>
                            <a:srgbClr val="000000"/>
                          </a:solidFill>
                          <a:latin typeface="Fraunces"/>
                        </a:rPr>
                        <a:t>                      </a:t>
                      </a:r>
                      <a:endParaRPr lang="en-US" sz="1100"/>
                    </a:p>
                    <a:p>
                      <a:pPr>
                        <a:lnSpc>
                          <a:spcPts val="2940"/>
                        </a:lnSpc>
                      </a:pPr>
                      <a:r>
                        <a:rPr lang="en-US" sz="2100">
                          <a:solidFill>
                            <a:srgbClr val="000000"/>
                          </a:solidFill>
                          <a:latin typeface="Fraunces"/>
                        </a:rPr>
                        <a:t>  0.91 CHF </a:t>
                      </a:r>
                    </a:p>
                  </a:txBody>
                  <a:tcPr marL="114300" marR="114300" marT="114300" marB="1143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1068817">
                <a:tc>
                  <a:txBody>
                    <a:bodyPr/>
                    <a:lstStyle/>
                    <a:p>
                      <a:pPr algn="l">
                        <a:lnSpc>
                          <a:spcPts val="2940"/>
                        </a:lnSpc>
                        <a:defRPr/>
                      </a:pPr>
                      <a:r>
                        <a:rPr lang="en-US" sz="2100">
                          <a:solidFill>
                            <a:srgbClr val="000000"/>
                          </a:solidFill>
                          <a:latin typeface="Fraunces"/>
                        </a:rPr>
                        <a:t>VAT(2.6%)</a:t>
                      </a:r>
                      <a:endParaRPr lang="en-US" sz="1100"/>
                    </a:p>
                  </a:txBody>
                  <a:tcPr marL="114300" marR="114300" marT="114300" marB="1143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940"/>
                        </a:lnSpc>
                        <a:defRPr/>
                      </a:pPr>
                      <a:r>
                        <a:rPr lang="en-US" sz="2100">
                          <a:solidFill>
                            <a:srgbClr val="000000"/>
                          </a:solidFill>
                          <a:latin typeface="Fraunces"/>
                        </a:rPr>
                        <a:t>₹ 7.49</a:t>
                      </a:r>
                      <a:endParaRPr lang="en-US" sz="1100"/>
                    </a:p>
                  </a:txBody>
                  <a:tcPr marL="114300" marR="114300" marT="114300" marB="1143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940"/>
                        </a:lnSpc>
                        <a:defRPr/>
                      </a:pPr>
                      <a:r>
                        <a:rPr lang="en-US" sz="2100">
                          <a:solidFill>
                            <a:srgbClr val="000000"/>
                          </a:solidFill>
                          <a:latin typeface="Fraunces"/>
                        </a:rPr>
                        <a:t>                      </a:t>
                      </a:r>
                      <a:endParaRPr lang="en-US" sz="1100"/>
                    </a:p>
                    <a:p>
                      <a:pPr>
                        <a:lnSpc>
                          <a:spcPts val="2940"/>
                        </a:lnSpc>
                      </a:pPr>
                      <a:r>
                        <a:rPr lang="en-US" sz="2100">
                          <a:solidFill>
                            <a:srgbClr val="000000"/>
                          </a:solidFill>
                          <a:latin typeface="Fraunces"/>
                        </a:rPr>
                        <a:t>  0.08 CHF </a:t>
                      </a:r>
                    </a:p>
                  </a:txBody>
                  <a:tcPr marL="114300" marR="114300" marT="114300" marB="1143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1068817">
                <a:tc>
                  <a:txBody>
                    <a:bodyPr/>
                    <a:lstStyle/>
                    <a:p>
                      <a:pPr algn="l">
                        <a:lnSpc>
                          <a:spcPts val="2940"/>
                        </a:lnSpc>
                        <a:defRPr/>
                      </a:pPr>
                      <a:r>
                        <a:rPr lang="en-US" sz="2100">
                          <a:solidFill>
                            <a:srgbClr val="000000"/>
                          </a:solidFill>
                          <a:latin typeface="Fraunces"/>
                        </a:rPr>
                        <a:t>Wholeseller Price</a:t>
                      </a:r>
                      <a:endParaRPr lang="en-US" sz="1100"/>
                    </a:p>
                  </a:txBody>
                  <a:tcPr marL="114300" marR="114300" marT="114300" marB="1143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940"/>
                        </a:lnSpc>
                        <a:defRPr/>
                      </a:pPr>
                      <a:r>
                        <a:rPr lang="en-US" sz="2100">
                          <a:solidFill>
                            <a:srgbClr val="000000"/>
                          </a:solidFill>
                          <a:latin typeface="Fraunces"/>
                        </a:rPr>
                        <a:t>₹ 295.50</a:t>
                      </a:r>
                      <a:endParaRPr lang="en-US" sz="1100"/>
                    </a:p>
                  </a:txBody>
                  <a:tcPr marL="114300" marR="114300" marT="114300" marB="1143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940"/>
                        </a:lnSpc>
                        <a:defRPr/>
                      </a:pPr>
                      <a:r>
                        <a:rPr lang="en-US" sz="2100">
                          <a:solidFill>
                            <a:srgbClr val="000000"/>
                          </a:solidFill>
                          <a:latin typeface="Fraunces"/>
                        </a:rPr>
                        <a:t>                      </a:t>
                      </a:r>
                      <a:endParaRPr lang="en-US" sz="1100"/>
                    </a:p>
                    <a:p>
                      <a:pPr>
                        <a:lnSpc>
                          <a:spcPts val="2940"/>
                        </a:lnSpc>
                      </a:pPr>
                      <a:r>
                        <a:rPr lang="en-US" sz="2100">
                          <a:solidFill>
                            <a:srgbClr val="000000"/>
                          </a:solidFill>
                          <a:latin typeface="Fraunces"/>
                        </a:rPr>
                        <a:t>  3.25 CHF </a:t>
                      </a:r>
                    </a:p>
                  </a:txBody>
                  <a:tcPr marL="114300" marR="114300" marT="114300" marB="1143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1068817">
                <a:tc>
                  <a:txBody>
                    <a:bodyPr/>
                    <a:lstStyle/>
                    <a:p>
                      <a:pPr algn="l">
                        <a:lnSpc>
                          <a:spcPts val="2940"/>
                        </a:lnSpc>
                        <a:defRPr/>
                      </a:pPr>
                      <a:r>
                        <a:rPr lang="en-US" sz="2100">
                          <a:solidFill>
                            <a:srgbClr val="000000"/>
                          </a:solidFill>
                          <a:latin typeface="Fraunces"/>
                        </a:rPr>
                        <a:t>Retailer Mark-Up(30%)</a:t>
                      </a:r>
                      <a:endParaRPr lang="en-US" sz="1100"/>
                    </a:p>
                  </a:txBody>
                  <a:tcPr marL="114300" marR="114300" marT="114300" marB="1143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940"/>
                        </a:lnSpc>
                        <a:defRPr/>
                      </a:pPr>
                      <a:r>
                        <a:rPr lang="en-US" sz="2100">
                          <a:solidFill>
                            <a:srgbClr val="000000"/>
                          </a:solidFill>
                          <a:latin typeface="Fraunces"/>
                        </a:rPr>
                        <a:t>₹ 88.65</a:t>
                      </a:r>
                      <a:endParaRPr lang="en-US" sz="1100"/>
                    </a:p>
                  </a:txBody>
                  <a:tcPr marL="114300" marR="114300" marT="114300" marB="1143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940"/>
                        </a:lnSpc>
                        <a:defRPr/>
                      </a:pPr>
                      <a:r>
                        <a:rPr lang="en-US" sz="2100">
                          <a:solidFill>
                            <a:srgbClr val="000000"/>
                          </a:solidFill>
                          <a:latin typeface="Fraunces"/>
                        </a:rPr>
                        <a:t>                      </a:t>
                      </a:r>
                      <a:endParaRPr lang="en-US" sz="1100"/>
                    </a:p>
                    <a:p>
                      <a:pPr>
                        <a:lnSpc>
                          <a:spcPts val="2940"/>
                        </a:lnSpc>
                      </a:pPr>
                      <a:r>
                        <a:rPr lang="en-US" sz="2100">
                          <a:solidFill>
                            <a:srgbClr val="000000"/>
                          </a:solidFill>
                          <a:latin typeface="Fraunces"/>
                        </a:rPr>
                        <a:t>  0.98 CHF </a:t>
                      </a:r>
                    </a:p>
                  </a:txBody>
                  <a:tcPr marL="114300" marR="114300" marT="114300" marB="1143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1068817">
                <a:tc>
                  <a:txBody>
                    <a:bodyPr/>
                    <a:lstStyle/>
                    <a:p>
                      <a:pPr algn="l">
                        <a:lnSpc>
                          <a:spcPts val="2940"/>
                        </a:lnSpc>
                        <a:defRPr/>
                      </a:pPr>
                      <a:r>
                        <a:rPr lang="en-US" sz="2100">
                          <a:solidFill>
                            <a:srgbClr val="000000"/>
                          </a:solidFill>
                          <a:latin typeface="Fraunces"/>
                        </a:rPr>
                        <a:t>Selling Price(Including VAT)</a:t>
                      </a:r>
                      <a:endParaRPr lang="en-US" sz="1100"/>
                    </a:p>
                  </a:txBody>
                  <a:tcPr marL="114300" marR="114300" marT="114300" marB="1143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940"/>
                        </a:lnSpc>
                        <a:defRPr/>
                      </a:pPr>
                      <a:r>
                        <a:rPr lang="en-US" sz="2100">
                          <a:solidFill>
                            <a:srgbClr val="000000"/>
                          </a:solidFill>
                          <a:latin typeface="Fraunces"/>
                        </a:rPr>
                        <a:t>₹ 384.15</a:t>
                      </a:r>
                      <a:endParaRPr lang="en-US" sz="1100"/>
                    </a:p>
                  </a:txBody>
                  <a:tcPr marL="114300" marR="114300" marT="114300" marB="1143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940"/>
                        </a:lnSpc>
                        <a:defRPr/>
                      </a:pPr>
                      <a:r>
                        <a:rPr lang="en-US" sz="2100">
                          <a:solidFill>
                            <a:srgbClr val="000000"/>
                          </a:solidFill>
                          <a:latin typeface="Fraunces"/>
                        </a:rPr>
                        <a:t>                      </a:t>
                      </a:r>
                      <a:endParaRPr lang="en-US" sz="1100"/>
                    </a:p>
                    <a:p>
                      <a:pPr>
                        <a:lnSpc>
                          <a:spcPts val="2940"/>
                        </a:lnSpc>
                      </a:pPr>
                      <a:r>
                        <a:rPr lang="en-US" sz="2100">
                          <a:solidFill>
                            <a:srgbClr val="000000"/>
                          </a:solidFill>
                          <a:latin typeface="Fraunces"/>
                        </a:rPr>
                        <a:t>  4.23 CHF </a:t>
                      </a:r>
                    </a:p>
                  </a:txBody>
                  <a:tcPr marL="114300" marR="114300" marT="114300" marB="1143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bl>
          </a:graphicData>
        </a:graphic>
      </p:graphicFrame>
      <p:sp>
        <p:nvSpPr>
          <p:cNvPr id="4" name="Freeform 4"/>
          <p:cNvSpPr/>
          <p:nvPr/>
        </p:nvSpPr>
        <p:spPr>
          <a:xfrm>
            <a:off x="17282160" y="0"/>
            <a:ext cx="1005840" cy="1028700"/>
          </a:xfrm>
          <a:custGeom>
            <a:avLst/>
            <a:gdLst/>
            <a:ahLst/>
            <a:cxnLst/>
            <a:rect l="l" t="t" r="r" b="b"/>
            <a:pathLst>
              <a:path w="1005840" h="1028700">
                <a:moveTo>
                  <a:pt x="0" y="0"/>
                </a:moveTo>
                <a:lnTo>
                  <a:pt x="1005840" y="0"/>
                </a:lnTo>
                <a:lnTo>
                  <a:pt x="1005840" y="1028700"/>
                </a:lnTo>
                <a:lnTo>
                  <a:pt x="0" y="1028700"/>
                </a:lnTo>
                <a:lnTo>
                  <a:pt x="0" y="0"/>
                </a:lnTo>
                <a:close/>
              </a:path>
            </a:pathLst>
          </a:custGeom>
          <a:blipFill>
            <a:blip r:embed="rId4"/>
            <a:stretch>
              <a:fillRect/>
            </a:stretch>
          </a:blipFill>
        </p:spPr>
      </p:sp>
      <p:sp>
        <p:nvSpPr>
          <p:cNvPr id="5" name="TextBox 5"/>
          <p:cNvSpPr txBox="1"/>
          <p:nvPr/>
        </p:nvSpPr>
        <p:spPr>
          <a:xfrm>
            <a:off x="843351" y="1603874"/>
            <a:ext cx="3966435" cy="688495"/>
          </a:xfrm>
          <a:prstGeom prst="rect">
            <a:avLst/>
          </a:prstGeom>
        </p:spPr>
        <p:txBody>
          <a:bodyPr lIns="0" tIns="0" rIns="0" bIns="0" rtlCol="0" anchor="t">
            <a:spAutoFit/>
          </a:bodyPr>
          <a:lstStyle/>
          <a:p>
            <a:pPr algn="ctr">
              <a:lnSpc>
                <a:spcPts val="5737"/>
              </a:lnSpc>
              <a:spcBef>
                <a:spcPct val="0"/>
              </a:spcBef>
            </a:pPr>
            <a:r>
              <a:rPr lang="en-US" sz="3799">
                <a:solidFill>
                  <a:srgbClr val="584547"/>
                </a:solidFill>
                <a:latin typeface="Fraunces Bold"/>
              </a:rPr>
              <a:t>Pricing Strategy</a:t>
            </a:r>
          </a:p>
        </p:txBody>
      </p:sp>
      <p:sp>
        <p:nvSpPr>
          <p:cNvPr id="8" name="Action Button: Blank 7">
            <a:hlinkClick r:id="rId5" highlightClick="1"/>
            <a:extLst>
              <a:ext uri="{FF2B5EF4-FFF2-40B4-BE49-F238E27FC236}">
                <a16:creationId xmlns:a16="http://schemas.microsoft.com/office/drawing/2014/main" id="{E89BE6C5-2673-407D-37BC-C3CF5F8FC90F}"/>
              </a:ext>
            </a:extLst>
          </p:cNvPr>
          <p:cNvSpPr/>
          <p:nvPr/>
        </p:nvSpPr>
        <p:spPr>
          <a:xfrm>
            <a:off x="1295400" y="7886700"/>
            <a:ext cx="3200400" cy="562533"/>
          </a:xfrm>
          <a:prstGeom prst="actionButtonBlank">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800" b="1" dirty="0"/>
              <a:t>Link To Excel Sheet</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6F1E0"/>
        </a:solidFill>
        <a:effectLst/>
      </p:bgPr>
    </p:bg>
    <p:spTree>
      <p:nvGrpSpPr>
        <p:cNvPr id="1" name=""/>
        <p:cNvGrpSpPr/>
        <p:nvPr/>
      </p:nvGrpSpPr>
      <p:grpSpPr>
        <a:xfrm>
          <a:off x="0" y="0"/>
          <a:ext cx="0" cy="0"/>
          <a:chOff x="0" y="0"/>
          <a:chExt cx="0" cy="0"/>
        </a:xfrm>
      </p:grpSpPr>
      <p:graphicFrame>
        <p:nvGraphicFramePr>
          <p:cNvPr id="2" name="Table 2"/>
          <p:cNvGraphicFramePr>
            <a:graphicFrameLocks noGrp="1"/>
          </p:cNvGraphicFramePr>
          <p:nvPr/>
        </p:nvGraphicFramePr>
        <p:xfrm>
          <a:off x="1550326" y="2055784"/>
          <a:ext cx="14736079" cy="5219697"/>
        </p:xfrm>
        <a:graphic>
          <a:graphicData uri="http://schemas.openxmlformats.org/drawingml/2006/table">
            <a:tbl>
              <a:tblPr/>
              <a:tblGrid>
                <a:gridCol w="4437109">
                  <a:extLst>
                    <a:ext uri="{9D8B030D-6E8A-4147-A177-3AD203B41FA5}">
                      <a16:colId xmlns:a16="http://schemas.microsoft.com/office/drawing/2014/main" val="20000"/>
                    </a:ext>
                  </a:extLst>
                </a:gridCol>
                <a:gridCol w="1851502">
                  <a:extLst>
                    <a:ext uri="{9D8B030D-6E8A-4147-A177-3AD203B41FA5}">
                      <a16:colId xmlns:a16="http://schemas.microsoft.com/office/drawing/2014/main" val="20001"/>
                    </a:ext>
                  </a:extLst>
                </a:gridCol>
                <a:gridCol w="4110771">
                  <a:extLst>
                    <a:ext uri="{9D8B030D-6E8A-4147-A177-3AD203B41FA5}">
                      <a16:colId xmlns:a16="http://schemas.microsoft.com/office/drawing/2014/main" val="20002"/>
                    </a:ext>
                  </a:extLst>
                </a:gridCol>
                <a:gridCol w="4336697">
                  <a:extLst>
                    <a:ext uri="{9D8B030D-6E8A-4147-A177-3AD203B41FA5}">
                      <a16:colId xmlns:a16="http://schemas.microsoft.com/office/drawing/2014/main" val="20003"/>
                    </a:ext>
                  </a:extLst>
                </a:gridCol>
              </a:tblGrid>
              <a:tr h="745671">
                <a:tc>
                  <a:txBody>
                    <a:bodyPr/>
                    <a:lstStyle/>
                    <a:p>
                      <a:pPr algn="l">
                        <a:lnSpc>
                          <a:spcPts val="3499"/>
                        </a:lnSpc>
                        <a:defRPr/>
                      </a:pPr>
                      <a:endParaRPr lang="en-US" sz="1100"/>
                    </a:p>
                  </a:txBody>
                  <a:tcPr marL="142875" marR="142875" marT="142875" marB="1428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3499"/>
                        </a:lnSpc>
                        <a:defRPr/>
                      </a:pPr>
                      <a:endParaRPr lang="en-US" sz="1100"/>
                    </a:p>
                  </a:txBody>
                  <a:tcPr marL="142875" marR="142875" marT="142875" marB="1428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3499"/>
                        </a:lnSpc>
                        <a:defRPr/>
                      </a:pPr>
                      <a:r>
                        <a:rPr lang="en-US" sz="2499">
                          <a:solidFill>
                            <a:srgbClr val="000000"/>
                          </a:solidFill>
                          <a:latin typeface="Aileron"/>
                        </a:rPr>
                        <a:t>Amount(INR)</a:t>
                      </a:r>
                      <a:endParaRPr lang="en-US" sz="1100"/>
                    </a:p>
                  </a:txBody>
                  <a:tcPr marL="142875" marR="142875" marT="142875" marB="1428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3499"/>
                        </a:lnSpc>
                        <a:defRPr/>
                      </a:pPr>
                      <a:r>
                        <a:rPr lang="en-US" sz="2499">
                          <a:solidFill>
                            <a:srgbClr val="000000"/>
                          </a:solidFill>
                          <a:latin typeface="Aileron"/>
                        </a:rPr>
                        <a:t>Amount(CHF)</a:t>
                      </a:r>
                      <a:endParaRPr lang="en-US" sz="1100"/>
                    </a:p>
                  </a:txBody>
                  <a:tcPr marL="142875" marR="142875" marT="142875" marB="1428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745671">
                <a:tc>
                  <a:txBody>
                    <a:bodyPr/>
                    <a:lstStyle/>
                    <a:p>
                      <a:pPr algn="l">
                        <a:lnSpc>
                          <a:spcPts val="3499"/>
                        </a:lnSpc>
                        <a:defRPr/>
                      </a:pPr>
                      <a:r>
                        <a:rPr lang="en-US" sz="2499">
                          <a:solidFill>
                            <a:srgbClr val="000000"/>
                          </a:solidFill>
                          <a:latin typeface="Aileron"/>
                        </a:rPr>
                        <a:t>Total Packets</a:t>
                      </a:r>
                      <a:endParaRPr lang="en-US" sz="1100"/>
                    </a:p>
                  </a:txBody>
                  <a:tcPr marL="142875" marR="142875" marT="142875" marB="1428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3499"/>
                        </a:lnSpc>
                        <a:defRPr/>
                      </a:pPr>
                      <a:r>
                        <a:rPr lang="en-US" sz="2499">
                          <a:solidFill>
                            <a:srgbClr val="000000"/>
                          </a:solidFill>
                          <a:latin typeface="Aileron"/>
                        </a:rPr>
                        <a:t>1062</a:t>
                      </a:r>
                      <a:endParaRPr lang="en-US" sz="1100"/>
                    </a:p>
                  </a:txBody>
                  <a:tcPr marL="142875" marR="142875" marT="142875" marB="1428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3499"/>
                        </a:lnSpc>
                        <a:defRPr/>
                      </a:pPr>
                      <a:r>
                        <a:rPr lang="en-US" sz="2499">
                          <a:solidFill>
                            <a:srgbClr val="000000"/>
                          </a:solidFill>
                          <a:latin typeface="Aileron"/>
                        </a:rPr>
                        <a:t> ₹          3,13,816.97 </a:t>
                      </a:r>
                      <a:endParaRPr lang="en-US" sz="1100"/>
                    </a:p>
                  </a:txBody>
                  <a:tcPr marL="142875" marR="142875" marT="142875" marB="1428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3499"/>
                        </a:lnSpc>
                        <a:defRPr/>
                      </a:pPr>
                      <a:r>
                        <a:rPr lang="en-US" sz="2499">
                          <a:solidFill>
                            <a:srgbClr val="000000"/>
                          </a:solidFill>
                          <a:latin typeface="Aileron"/>
                        </a:rPr>
                        <a:t>      3,451.99 CHF </a:t>
                      </a:r>
                      <a:endParaRPr lang="en-US" sz="1100"/>
                    </a:p>
                  </a:txBody>
                  <a:tcPr marL="142875" marR="142875" marT="142875" marB="1428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745671">
                <a:tc>
                  <a:txBody>
                    <a:bodyPr/>
                    <a:lstStyle/>
                    <a:p>
                      <a:pPr algn="l">
                        <a:lnSpc>
                          <a:spcPts val="3499"/>
                        </a:lnSpc>
                        <a:defRPr/>
                      </a:pPr>
                      <a:r>
                        <a:rPr lang="en-US" sz="2499">
                          <a:solidFill>
                            <a:srgbClr val="000000"/>
                          </a:solidFill>
                          <a:latin typeface="Aileron"/>
                        </a:rPr>
                        <a:t>Free Packets</a:t>
                      </a:r>
                      <a:endParaRPr lang="en-US" sz="1100"/>
                    </a:p>
                  </a:txBody>
                  <a:tcPr marL="142875" marR="142875" marT="142875" marB="1428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3499"/>
                        </a:lnSpc>
                        <a:defRPr/>
                      </a:pPr>
                      <a:r>
                        <a:rPr lang="en-US" sz="2499">
                          <a:solidFill>
                            <a:srgbClr val="000000"/>
                          </a:solidFill>
                          <a:latin typeface="Aileron"/>
                        </a:rPr>
                        <a:t>62</a:t>
                      </a:r>
                      <a:endParaRPr lang="en-US" sz="1100"/>
                    </a:p>
                  </a:txBody>
                  <a:tcPr marL="142875" marR="142875" marT="142875" marB="1428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3499"/>
                        </a:lnSpc>
                        <a:defRPr/>
                      </a:pPr>
                      <a:r>
                        <a:rPr lang="en-US" sz="2499">
                          <a:solidFill>
                            <a:srgbClr val="000000"/>
                          </a:solidFill>
                          <a:latin typeface="Aileron"/>
                        </a:rPr>
                        <a:t> ₹             18,320.76 </a:t>
                      </a:r>
                      <a:endParaRPr lang="en-US" sz="1100"/>
                    </a:p>
                  </a:txBody>
                  <a:tcPr marL="142875" marR="142875" marT="142875" marB="1428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3499"/>
                        </a:lnSpc>
                        <a:defRPr/>
                      </a:pPr>
                      <a:r>
                        <a:rPr lang="en-US" sz="2499">
                          <a:solidFill>
                            <a:srgbClr val="000000"/>
                          </a:solidFill>
                          <a:latin typeface="Aileron"/>
                        </a:rPr>
                        <a:t>         201.53 CHF </a:t>
                      </a:r>
                      <a:endParaRPr lang="en-US" sz="1100"/>
                    </a:p>
                  </a:txBody>
                  <a:tcPr marL="142875" marR="142875" marT="142875" marB="1428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745671">
                <a:tc>
                  <a:txBody>
                    <a:bodyPr/>
                    <a:lstStyle/>
                    <a:p>
                      <a:pPr algn="l">
                        <a:lnSpc>
                          <a:spcPts val="3499"/>
                        </a:lnSpc>
                        <a:defRPr/>
                      </a:pPr>
                      <a:endParaRPr lang="en-US" sz="1100"/>
                    </a:p>
                  </a:txBody>
                  <a:tcPr marL="142875" marR="142875" marT="142875" marB="1428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3499"/>
                        </a:lnSpc>
                        <a:defRPr/>
                      </a:pPr>
                      <a:endParaRPr lang="en-US" sz="1100"/>
                    </a:p>
                  </a:txBody>
                  <a:tcPr marL="142875" marR="142875" marT="142875" marB="1428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3499"/>
                        </a:lnSpc>
                        <a:defRPr/>
                      </a:pPr>
                      <a:r>
                        <a:rPr lang="en-US" sz="2499">
                          <a:solidFill>
                            <a:srgbClr val="000000"/>
                          </a:solidFill>
                          <a:latin typeface="Aileron"/>
                        </a:rPr>
                        <a:t> ₹          2,95,496.21 </a:t>
                      </a:r>
                      <a:endParaRPr lang="en-US" sz="1100"/>
                    </a:p>
                  </a:txBody>
                  <a:tcPr marL="142875" marR="142875" marT="142875" marB="1428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3499"/>
                        </a:lnSpc>
                        <a:defRPr/>
                      </a:pPr>
                      <a:r>
                        <a:rPr lang="en-US" sz="2499">
                          <a:solidFill>
                            <a:srgbClr val="000000"/>
                          </a:solidFill>
                          <a:latin typeface="Aileron"/>
                        </a:rPr>
                        <a:t>      3,250.46 CHF </a:t>
                      </a:r>
                      <a:endParaRPr lang="en-US" sz="1100"/>
                    </a:p>
                  </a:txBody>
                  <a:tcPr marL="142875" marR="142875" marT="142875" marB="1428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745671">
                <a:tc>
                  <a:txBody>
                    <a:bodyPr/>
                    <a:lstStyle/>
                    <a:p>
                      <a:pPr algn="l">
                        <a:lnSpc>
                          <a:spcPts val="3499"/>
                        </a:lnSpc>
                        <a:defRPr/>
                      </a:pPr>
                      <a:r>
                        <a:rPr lang="en-US" sz="2499">
                          <a:solidFill>
                            <a:srgbClr val="000000"/>
                          </a:solidFill>
                          <a:latin typeface="Aileron"/>
                        </a:rPr>
                        <a:t>Cost of Total Packets</a:t>
                      </a:r>
                      <a:endParaRPr lang="en-US" sz="1100"/>
                    </a:p>
                  </a:txBody>
                  <a:tcPr marL="142875" marR="142875" marT="142875" marB="1428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3499"/>
                        </a:lnSpc>
                        <a:defRPr/>
                      </a:pPr>
                      <a:endParaRPr lang="en-US" sz="1100"/>
                    </a:p>
                  </a:txBody>
                  <a:tcPr marL="142875" marR="142875" marT="142875" marB="1428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3499"/>
                        </a:lnSpc>
                        <a:defRPr/>
                      </a:pPr>
                      <a:r>
                        <a:rPr lang="en-US" sz="2499">
                          <a:solidFill>
                            <a:srgbClr val="000000"/>
                          </a:solidFill>
                          <a:latin typeface="Aileron"/>
                        </a:rPr>
                        <a:t> ₹          2,18,474.64 </a:t>
                      </a:r>
                      <a:endParaRPr lang="en-US" sz="1100"/>
                    </a:p>
                  </a:txBody>
                  <a:tcPr marL="142875" marR="142875" marT="142875" marB="1428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3499"/>
                        </a:lnSpc>
                        <a:defRPr/>
                      </a:pPr>
                      <a:r>
                        <a:rPr lang="en-US" sz="2499">
                          <a:solidFill>
                            <a:srgbClr val="000000"/>
                          </a:solidFill>
                          <a:latin typeface="Aileron"/>
                        </a:rPr>
                        <a:t>      2,403.22 CHF </a:t>
                      </a:r>
                      <a:endParaRPr lang="en-US" sz="1100"/>
                    </a:p>
                  </a:txBody>
                  <a:tcPr marL="142875" marR="142875" marT="142875" marB="1428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745671">
                <a:tc>
                  <a:txBody>
                    <a:bodyPr/>
                    <a:lstStyle/>
                    <a:p>
                      <a:pPr algn="l">
                        <a:lnSpc>
                          <a:spcPts val="3499"/>
                        </a:lnSpc>
                        <a:defRPr/>
                      </a:pPr>
                      <a:r>
                        <a:rPr lang="en-US" sz="2499">
                          <a:solidFill>
                            <a:srgbClr val="000000"/>
                          </a:solidFill>
                          <a:latin typeface="Aileron"/>
                        </a:rPr>
                        <a:t>Net Profit</a:t>
                      </a:r>
                      <a:endParaRPr lang="en-US" sz="1100"/>
                    </a:p>
                  </a:txBody>
                  <a:tcPr marL="142875" marR="142875" marT="142875" marB="1428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3499"/>
                        </a:lnSpc>
                        <a:defRPr/>
                      </a:pPr>
                      <a:endParaRPr lang="en-US" sz="1100"/>
                    </a:p>
                  </a:txBody>
                  <a:tcPr marL="142875" marR="142875" marT="142875" marB="1428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3499"/>
                        </a:lnSpc>
                        <a:defRPr/>
                      </a:pPr>
                      <a:r>
                        <a:rPr lang="en-US" sz="2499">
                          <a:solidFill>
                            <a:srgbClr val="000000"/>
                          </a:solidFill>
                          <a:latin typeface="Aileron"/>
                        </a:rPr>
                        <a:t> ₹             77,021.57 </a:t>
                      </a:r>
                      <a:endParaRPr lang="en-US" sz="1100"/>
                    </a:p>
                  </a:txBody>
                  <a:tcPr marL="142875" marR="142875" marT="142875" marB="1428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3499"/>
                        </a:lnSpc>
                        <a:defRPr/>
                      </a:pPr>
                      <a:r>
                        <a:rPr lang="en-US" sz="2499">
                          <a:solidFill>
                            <a:srgbClr val="000000"/>
                          </a:solidFill>
                          <a:latin typeface="Aileron"/>
                        </a:rPr>
                        <a:t>         847.24 CHF </a:t>
                      </a:r>
                      <a:endParaRPr lang="en-US" sz="1100"/>
                    </a:p>
                  </a:txBody>
                  <a:tcPr marL="142875" marR="142875" marT="142875" marB="1428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745671">
                <a:tc>
                  <a:txBody>
                    <a:bodyPr/>
                    <a:lstStyle/>
                    <a:p>
                      <a:pPr algn="l">
                        <a:lnSpc>
                          <a:spcPts val="3499"/>
                        </a:lnSpc>
                        <a:defRPr/>
                      </a:pPr>
                      <a:r>
                        <a:rPr lang="en-US" sz="2499">
                          <a:solidFill>
                            <a:srgbClr val="000000"/>
                          </a:solidFill>
                          <a:latin typeface="Aileron"/>
                        </a:rPr>
                        <a:t>Profit %</a:t>
                      </a:r>
                      <a:endParaRPr lang="en-US" sz="1100"/>
                    </a:p>
                  </a:txBody>
                  <a:tcPr marL="142875" marR="142875" marT="142875" marB="1428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3499"/>
                        </a:lnSpc>
                        <a:defRPr/>
                      </a:pPr>
                      <a:endParaRPr lang="en-US" sz="1100"/>
                    </a:p>
                  </a:txBody>
                  <a:tcPr marL="142875" marR="142875" marT="142875" marB="1428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3499"/>
                        </a:lnSpc>
                        <a:defRPr/>
                      </a:pPr>
                      <a:r>
                        <a:rPr lang="en-US" sz="2499">
                          <a:solidFill>
                            <a:srgbClr val="000000"/>
                          </a:solidFill>
                          <a:latin typeface="Aileron"/>
                        </a:rPr>
                        <a:t>26%</a:t>
                      </a:r>
                      <a:endParaRPr lang="en-US" sz="1100"/>
                    </a:p>
                  </a:txBody>
                  <a:tcPr marL="142875" marR="142875" marT="142875" marB="1428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3499"/>
                        </a:lnSpc>
                        <a:defRPr/>
                      </a:pPr>
                      <a:r>
                        <a:rPr lang="en-US" sz="2499">
                          <a:solidFill>
                            <a:srgbClr val="000000"/>
                          </a:solidFill>
                          <a:latin typeface="Aileron"/>
                        </a:rPr>
                        <a:t>26%</a:t>
                      </a:r>
                      <a:endParaRPr lang="en-US" sz="1100"/>
                    </a:p>
                  </a:txBody>
                  <a:tcPr marL="142875" marR="142875" marT="142875" marB="1428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6F1E0"/>
        </a:solidFill>
        <a:effectLst/>
      </p:bgPr>
    </p:bg>
    <p:spTree>
      <p:nvGrpSpPr>
        <p:cNvPr id="1" name=""/>
        <p:cNvGrpSpPr/>
        <p:nvPr/>
      </p:nvGrpSpPr>
      <p:grpSpPr>
        <a:xfrm>
          <a:off x="0" y="0"/>
          <a:ext cx="0" cy="0"/>
          <a:chOff x="0" y="0"/>
          <a:chExt cx="0" cy="0"/>
        </a:xfrm>
      </p:grpSpPr>
      <p:graphicFrame>
        <p:nvGraphicFramePr>
          <p:cNvPr id="2" name="Table 2"/>
          <p:cNvGraphicFramePr>
            <a:graphicFrameLocks noGrp="1"/>
          </p:cNvGraphicFramePr>
          <p:nvPr>
            <p:extLst>
              <p:ext uri="{D42A27DB-BD31-4B8C-83A1-F6EECF244321}">
                <p14:modId xmlns:p14="http://schemas.microsoft.com/office/powerpoint/2010/main" val="412052971"/>
              </p:ext>
            </p:extLst>
          </p:nvPr>
        </p:nvGraphicFramePr>
        <p:xfrm>
          <a:off x="2362201" y="-1"/>
          <a:ext cx="10214298" cy="10296134"/>
        </p:xfrm>
        <a:graphic>
          <a:graphicData uri="http://schemas.openxmlformats.org/drawingml/2006/table">
            <a:tbl>
              <a:tblPr/>
              <a:tblGrid>
                <a:gridCol w="4493986">
                  <a:extLst>
                    <a:ext uri="{9D8B030D-6E8A-4147-A177-3AD203B41FA5}">
                      <a16:colId xmlns:a16="http://schemas.microsoft.com/office/drawing/2014/main" val="20000"/>
                    </a:ext>
                  </a:extLst>
                </a:gridCol>
                <a:gridCol w="2701312">
                  <a:extLst>
                    <a:ext uri="{9D8B030D-6E8A-4147-A177-3AD203B41FA5}">
                      <a16:colId xmlns:a16="http://schemas.microsoft.com/office/drawing/2014/main" val="20001"/>
                    </a:ext>
                  </a:extLst>
                </a:gridCol>
                <a:gridCol w="3019000">
                  <a:extLst>
                    <a:ext uri="{9D8B030D-6E8A-4147-A177-3AD203B41FA5}">
                      <a16:colId xmlns:a16="http://schemas.microsoft.com/office/drawing/2014/main" val="20002"/>
                    </a:ext>
                  </a:extLst>
                </a:gridCol>
              </a:tblGrid>
              <a:tr h="340214">
                <a:tc rowSpan="2" gridSpan="3">
                  <a:txBody>
                    <a:bodyPr/>
                    <a:lstStyle/>
                    <a:p>
                      <a:pPr algn="l">
                        <a:lnSpc>
                          <a:spcPts val="3079"/>
                        </a:lnSpc>
                        <a:defRPr/>
                      </a:pPr>
                      <a:r>
                        <a:rPr lang="en-US" sz="2199" dirty="0">
                          <a:solidFill>
                            <a:srgbClr val="000000"/>
                          </a:solidFill>
                          <a:latin typeface="Fraunces"/>
                        </a:rPr>
                        <a:t>Costing Of Banana Chips @ Exchange rate Rs.1= 0.011CHF</a:t>
                      </a:r>
                      <a:endParaRPr lang="en-US" sz="1100" dirty="0"/>
                    </a:p>
                  </a:txBody>
                  <a:tcPr marL="114300" marR="114300" marT="114300" marB="1143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rowSpan="2" hMerge="1">
                  <a:txBody>
                    <a:bodyPr/>
                    <a:lstStyle/>
                    <a:p>
                      <a:pPr algn="l">
                        <a:lnSpc>
                          <a:spcPts val="3079"/>
                        </a:lnSpc>
                        <a:defRPr/>
                      </a:pPr>
                      <a:r>
                        <a:rPr lang="en-US" sz="2199">
                          <a:solidFill>
                            <a:srgbClr val="000000"/>
                          </a:solidFill>
                          <a:latin typeface="Fraunces"/>
                        </a:rPr>
                        <a:t>Costing Of Banana Chips @ Exchange rate Rs.1= 0.011CHF</a:t>
                      </a:r>
                      <a:endParaRPr lang="en-US" sz="1100"/>
                    </a:p>
                  </a:txBody>
                  <a:tcPr marL="114300" marR="114300" marT="114300" marB="1143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rowSpan="2" hMerge="1">
                  <a:txBody>
                    <a:bodyPr/>
                    <a:lstStyle/>
                    <a:p>
                      <a:pPr algn="l">
                        <a:lnSpc>
                          <a:spcPts val="3079"/>
                        </a:lnSpc>
                        <a:defRPr/>
                      </a:pPr>
                      <a:r>
                        <a:rPr lang="en-US" sz="2199">
                          <a:solidFill>
                            <a:srgbClr val="000000"/>
                          </a:solidFill>
                          <a:latin typeface="Fraunces"/>
                        </a:rPr>
                        <a:t>Costing Of Banana Chips @ Exchange rate Rs.1= 0.011CHF</a:t>
                      </a:r>
                      <a:endParaRPr lang="en-US" sz="1100"/>
                    </a:p>
                  </a:txBody>
                  <a:tcPr marL="114300" marR="114300" marT="114300" marB="1143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379001">
                <a:tc gridSpan="3" vMerge="1">
                  <a:txBody>
                    <a:bodyPr/>
                    <a:lstStyle/>
                    <a:p>
                      <a:pPr algn="l">
                        <a:lnSpc>
                          <a:spcPts val="3079"/>
                        </a:lnSpc>
                        <a:defRPr/>
                      </a:pPr>
                      <a:r>
                        <a:rPr lang="en-US" sz="2199">
                          <a:solidFill>
                            <a:srgbClr val="000000"/>
                          </a:solidFill>
                          <a:latin typeface="Fraunces"/>
                        </a:rPr>
                        <a:t>Costing Of Banana Chips @ Exchange rate Rs.1= 0.011CHF</a:t>
                      </a:r>
                      <a:endParaRPr lang="en-US" sz="1100"/>
                    </a:p>
                  </a:txBody>
                  <a:tcPr marL="114300" marR="114300" marT="114300" marB="1143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hMerge="1" vMerge="1">
                  <a:txBody>
                    <a:bodyPr/>
                    <a:lstStyle/>
                    <a:p>
                      <a:pPr algn="l">
                        <a:lnSpc>
                          <a:spcPts val="3079"/>
                        </a:lnSpc>
                        <a:defRPr/>
                      </a:pPr>
                      <a:r>
                        <a:rPr lang="en-US" sz="2199">
                          <a:solidFill>
                            <a:srgbClr val="000000"/>
                          </a:solidFill>
                          <a:latin typeface="Fraunces"/>
                        </a:rPr>
                        <a:t>Costing Of Banana Chips @ Exchange rate Rs.1= 0.011CHF</a:t>
                      </a:r>
                      <a:endParaRPr lang="en-US" sz="1100"/>
                    </a:p>
                  </a:txBody>
                  <a:tcPr marL="114300" marR="114300" marT="114300" marB="1143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hMerge="1" vMerge="1">
                  <a:txBody>
                    <a:bodyPr/>
                    <a:lstStyle/>
                    <a:p>
                      <a:pPr algn="l">
                        <a:lnSpc>
                          <a:spcPts val="3079"/>
                        </a:lnSpc>
                        <a:defRPr/>
                      </a:pPr>
                      <a:r>
                        <a:rPr lang="en-US" sz="2199">
                          <a:solidFill>
                            <a:srgbClr val="000000"/>
                          </a:solidFill>
                          <a:latin typeface="Fraunces"/>
                        </a:rPr>
                        <a:t>Costing Of Banana Chips @ Exchange rate Rs.1= 0.011CHF</a:t>
                      </a:r>
                      <a:endParaRPr lang="en-US" sz="1100"/>
                    </a:p>
                  </a:txBody>
                  <a:tcPr marL="114300" marR="114300" marT="114300" marB="1143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719215">
                <a:tc>
                  <a:txBody>
                    <a:bodyPr/>
                    <a:lstStyle/>
                    <a:p>
                      <a:pPr algn="l">
                        <a:lnSpc>
                          <a:spcPts val="3079"/>
                        </a:lnSpc>
                        <a:defRPr/>
                      </a:pPr>
                      <a:r>
                        <a:rPr lang="en-US" sz="2199">
                          <a:solidFill>
                            <a:srgbClr val="000000"/>
                          </a:solidFill>
                          <a:latin typeface="Fraunces"/>
                        </a:rPr>
                        <a:t>Particulars</a:t>
                      </a:r>
                      <a:endParaRPr lang="en-US" sz="1100"/>
                    </a:p>
                  </a:txBody>
                  <a:tcPr marL="114300" marR="114300" marT="114300" marB="1143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3079"/>
                        </a:lnSpc>
                        <a:defRPr/>
                      </a:pPr>
                      <a:r>
                        <a:rPr lang="en-US" sz="2199">
                          <a:solidFill>
                            <a:srgbClr val="000000"/>
                          </a:solidFill>
                          <a:latin typeface="Fraunces"/>
                        </a:rPr>
                        <a:t>Amount(INR)</a:t>
                      </a:r>
                      <a:endParaRPr lang="en-US" sz="1100"/>
                    </a:p>
                  </a:txBody>
                  <a:tcPr marL="114300" marR="114300" marT="114300" marB="1143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3079"/>
                        </a:lnSpc>
                        <a:defRPr/>
                      </a:pPr>
                      <a:r>
                        <a:rPr lang="en-US" sz="2199">
                          <a:solidFill>
                            <a:srgbClr val="000000"/>
                          </a:solidFill>
                          <a:latin typeface="Fraunces"/>
                        </a:rPr>
                        <a:t>Amount(CHF)</a:t>
                      </a:r>
                      <a:endParaRPr lang="en-US" sz="1100"/>
                    </a:p>
                  </a:txBody>
                  <a:tcPr marL="114300" marR="114300" marT="114300" marB="1143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107213">
                <a:tc>
                  <a:txBody>
                    <a:bodyPr/>
                    <a:lstStyle/>
                    <a:p>
                      <a:pPr algn="l">
                        <a:lnSpc>
                          <a:spcPts val="3079"/>
                        </a:lnSpc>
                        <a:defRPr/>
                      </a:pPr>
                      <a:r>
                        <a:rPr lang="en-US" sz="2199">
                          <a:solidFill>
                            <a:srgbClr val="000000"/>
                          </a:solidFill>
                          <a:latin typeface="Fraunces"/>
                        </a:rPr>
                        <a:t>Cost of Banana Chips</a:t>
                      </a:r>
                      <a:endParaRPr lang="en-US" sz="1100"/>
                    </a:p>
                  </a:txBody>
                  <a:tcPr marL="114300" marR="114300" marT="114300" marB="1143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3079"/>
                        </a:lnSpc>
                        <a:defRPr/>
                      </a:pPr>
                      <a:r>
                        <a:rPr lang="en-US" sz="2199">
                          <a:solidFill>
                            <a:srgbClr val="000000"/>
                          </a:solidFill>
                          <a:latin typeface="Fraunces"/>
                        </a:rPr>
                        <a:t>₹ 80.00</a:t>
                      </a:r>
                      <a:endParaRPr lang="en-US" sz="1100"/>
                    </a:p>
                  </a:txBody>
                  <a:tcPr marL="114300" marR="114300" marT="114300" marB="1143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3079"/>
                        </a:lnSpc>
                        <a:defRPr/>
                      </a:pPr>
                      <a:r>
                        <a:rPr lang="en-US" sz="2199">
                          <a:solidFill>
                            <a:srgbClr val="000000"/>
                          </a:solidFill>
                          <a:latin typeface="Fraunces"/>
                        </a:rPr>
                        <a:t>                      </a:t>
                      </a:r>
                      <a:endParaRPr lang="en-US" sz="1100"/>
                    </a:p>
                    <a:p>
                      <a:pPr>
                        <a:lnSpc>
                          <a:spcPts val="3079"/>
                        </a:lnSpc>
                      </a:pPr>
                      <a:r>
                        <a:rPr lang="en-US" sz="2199">
                          <a:solidFill>
                            <a:srgbClr val="000000"/>
                          </a:solidFill>
                          <a:latin typeface="Fraunces"/>
                        </a:rPr>
                        <a:t>  0.88 CHF </a:t>
                      </a:r>
                    </a:p>
                  </a:txBody>
                  <a:tcPr marL="114300" marR="114300" marT="114300" marB="1143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1107213">
                <a:tc>
                  <a:txBody>
                    <a:bodyPr/>
                    <a:lstStyle/>
                    <a:p>
                      <a:pPr algn="l">
                        <a:lnSpc>
                          <a:spcPts val="3079"/>
                        </a:lnSpc>
                        <a:defRPr/>
                      </a:pPr>
                      <a:r>
                        <a:rPr lang="en-US" sz="2199">
                          <a:solidFill>
                            <a:srgbClr val="000000"/>
                          </a:solidFill>
                          <a:latin typeface="Fraunces"/>
                        </a:rPr>
                        <a:t>Shipping and Expenses</a:t>
                      </a:r>
                      <a:endParaRPr lang="en-US" sz="1100"/>
                    </a:p>
                  </a:txBody>
                  <a:tcPr marL="114300" marR="114300" marT="114300" marB="1143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3079"/>
                        </a:lnSpc>
                        <a:defRPr/>
                      </a:pPr>
                      <a:r>
                        <a:rPr lang="en-US" sz="2199">
                          <a:solidFill>
                            <a:srgbClr val="000000"/>
                          </a:solidFill>
                          <a:latin typeface="Fraunces"/>
                        </a:rPr>
                        <a:t>₹ 233.17</a:t>
                      </a:r>
                      <a:endParaRPr lang="en-US" sz="1100"/>
                    </a:p>
                  </a:txBody>
                  <a:tcPr marL="114300" marR="114300" marT="114300" marB="1143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3079"/>
                        </a:lnSpc>
                        <a:defRPr/>
                      </a:pPr>
                      <a:r>
                        <a:rPr lang="en-US" sz="2199">
                          <a:solidFill>
                            <a:srgbClr val="000000"/>
                          </a:solidFill>
                          <a:latin typeface="Fraunces"/>
                        </a:rPr>
                        <a:t>                      </a:t>
                      </a:r>
                      <a:endParaRPr lang="en-US" sz="1100"/>
                    </a:p>
                    <a:p>
                      <a:pPr>
                        <a:lnSpc>
                          <a:spcPts val="3079"/>
                        </a:lnSpc>
                      </a:pPr>
                      <a:r>
                        <a:rPr lang="en-US" sz="2199">
                          <a:solidFill>
                            <a:srgbClr val="000000"/>
                          </a:solidFill>
                          <a:latin typeface="Fraunces"/>
                        </a:rPr>
                        <a:t>  2.56 CHF </a:t>
                      </a:r>
                    </a:p>
                  </a:txBody>
                  <a:tcPr marL="114300" marR="114300" marT="114300" marB="1143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1107213">
                <a:tc>
                  <a:txBody>
                    <a:bodyPr/>
                    <a:lstStyle/>
                    <a:p>
                      <a:pPr algn="l">
                        <a:lnSpc>
                          <a:spcPts val="3079"/>
                        </a:lnSpc>
                        <a:defRPr/>
                      </a:pPr>
                      <a:r>
                        <a:rPr lang="en-US" sz="2199">
                          <a:solidFill>
                            <a:srgbClr val="000000"/>
                          </a:solidFill>
                          <a:latin typeface="Fraunces"/>
                        </a:rPr>
                        <a:t>Total FOB</a:t>
                      </a:r>
                      <a:endParaRPr lang="en-US" sz="1100"/>
                    </a:p>
                  </a:txBody>
                  <a:tcPr marL="114300" marR="114300" marT="114300" marB="1143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3079"/>
                        </a:lnSpc>
                        <a:defRPr/>
                      </a:pPr>
                      <a:r>
                        <a:rPr lang="en-US" sz="2199">
                          <a:solidFill>
                            <a:srgbClr val="000000"/>
                          </a:solidFill>
                          <a:latin typeface="Fraunces"/>
                        </a:rPr>
                        <a:t>₹ 313.17</a:t>
                      </a:r>
                      <a:endParaRPr lang="en-US" sz="1100"/>
                    </a:p>
                  </a:txBody>
                  <a:tcPr marL="114300" marR="114300" marT="114300" marB="1143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3079"/>
                        </a:lnSpc>
                        <a:defRPr/>
                      </a:pPr>
                      <a:r>
                        <a:rPr lang="en-US" sz="2199">
                          <a:solidFill>
                            <a:srgbClr val="000000"/>
                          </a:solidFill>
                          <a:latin typeface="Fraunces"/>
                        </a:rPr>
                        <a:t>                      </a:t>
                      </a:r>
                      <a:endParaRPr lang="en-US" sz="1100"/>
                    </a:p>
                    <a:p>
                      <a:pPr>
                        <a:lnSpc>
                          <a:spcPts val="3079"/>
                        </a:lnSpc>
                      </a:pPr>
                      <a:r>
                        <a:rPr lang="en-US" sz="2199">
                          <a:solidFill>
                            <a:srgbClr val="000000"/>
                          </a:solidFill>
                          <a:latin typeface="Fraunces"/>
                        </a:rPr>
                        <a:t>  3.44 CHF </a:t>
                      </a:r>
                    </a:p>
                  </a:txBody>
                  <a:tcPr marL="114300" marR="114300" marT="114300" marB="1143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1107213">
                <a:tc>
                  <a:txBody>
                    <a:bodyPr/>
                    <a:lstStyle/>
                    <a:p>
                      <a:pPr algn="l">
                        <a:lnSpc>
                          <a:spcPts val="3079"/>
                        </a:lnSpc>
                        <a:defRPr/>
                      </a:pPr>
                      <a:r>
                        <a:rPr lang="en-US" sz="2199">
                          <a:solidFill>
                            <a:srgbClr val="000000"/>
                          </a:solidFill>
                          <a:latin typeface="Fraunces"/>
                        </a:rPr>
                        <a:t>Profit Margin(30%)</a:t>
                      </a:r>
                      <a:endParaRPr lang="en-US" sz="1100"/>
                    </a:p>
                  </a:txBody>
                  <a:tcPr marL="114300" marR="114300" marT="114300" marB="1143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3079"/>
                        </a:lnSpc>
                        <a:defRPr/>
                      </a:pPr>
                      <a:r>
                        <a:rPr lang="en-US" sz="2199">
                          <a:solidFill>
                            <a:srgbClr val="000000"/>
                          </a:solidFill>
                          <a:latin typeface="Fraunces"/>
                        </a:rPr>
                        <a:t>₹ 93.95</a:t>
                      </a:r>
                      <a:endParaRPr lang="en-US" sz="1100"/>
                    </a:p>
                  </a:txBody>
                  <a:tcPr marL="114300" marR="114300" marT="114300" marB="1143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3079"/>
                        </a:lnSpc>
                        <a:defRPr/>
                      </a:pPr>
                      <a:r>
                        <a:rPr lang="en-US" sz="2199">
                          <a:solidFill>
                            <a:srgbClr val="000000"/>
                          </a:solidFill>
                          <a:latin typeface="Fraunces"/>
                        </a:rPr>
                        <a:t>                      </a:t>
                      </a:r>
                      <a:endParaRPr lang="en-US" sz="1100"/>
                    </a:p>
                    <a:p>
                      <a:pPr>
                        <a:lnSpc>
                          <a:spcPts val="3079"/>
                        </a:lnSpc>
                      </a:pPr>
                      <a:r>
                        <a:rPr lang="en-US" sz="2199">
                          <a:solidFill>
                            <a:srgbClr val="000000"/>
                          </a:solidFill>
                          <a:latin typeface="Fraunces"/>
                        </a:rPr>
                        <a:t>  1.03 CHF </a:t>
                      </a:r>
                    </a:p>
                  </a:txBody>
                  <a:tcPr marL="114300" marR="114300" marT="114300" marB="1143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1107213">
                <a:tc>
                  <a:txBody>
                    <a:bodyPr/>
                    <a:lstStyle/>
                    <a:p>
                      <a:pPr algn="l">
                        <a:lnSpc>
                          <a:spcPts val="3079"/>
                        </a:lnSpc>
                        <a:defRPr/>
                      </a:pPr>
                      <a:r>
                        <a:rPr lang="en-US" sz="2199">
                          <a:solidFill>
                            <a:srgbClr val="000000"/>
                          </a:solidFill>
                          <a:latin typeface="Fraunces"/>
                        </a:rPr>
                        <a:t>VAT(2.6%)</a:t>
                      </a:r>
                      <a:endParaRPr lang="en-US" sz="1100"/>
                    </a:p>
                  </a:txBody>
                  <a:tcPr marL="114300" marR="114300" marT="114300" marB="1143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3079"/>
                        </a:lnSpc>
                        <a:defRPr/>
                      </a:pPr>
                      <a:r>
                        <a:rPr lang="en-US" sz="2199">
                          <a:solidFill>
                            <a:srgbClr val="000000"/>
                          </a:solidFill>
                          <a:latin typeface="Fraunces"/>
                        </a:rPr>
                        <a:t>₹ 10.59</a:t>
                      </a:r>
                      <a:endParaRPr lang="en-US" sz="1100"/>
                    </a:p>
                  </a:txBody>
                  <a:tcPr marL="114300" marR="114300" marT="114300" marB="1143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3079"/>
                        </a:lnSpc>
                        <a:defRPr/>
                      </a:pPr>
                      <a:r>
                        <a:rPr lang="en-US" sz="2199">
                          <a:solidFill>
                            <a:srgbClr val="000000"/>
                          </a:solidFill>
                          <a:latin typeface="Fraunces"/>
                        </a:rPr>
                        <a:t>                      </a:t>
                      </a:r>
                      <a:endParaRPr lang="en-US" sz="1100"/>
                    </a:p>
                    <a:p>
                      <a:pPr>
                        <a:lnSpc>
                          <a:spcPts val="3079"/>
                        </a:lnSpc>
                      </a:pPr>
                      <a:r>
                        <a:rPr lang="en-US" sz="2199">
                          <a:solidFill>
                            <a:srgbClr val="000000"/>
                          </a:solidFill>
                          <a:latin typeface="Fraunces"/>
                        </a:rPr>
                        <a:t>  0.12 CHF </a:t>
                      </a:r>
                    </a:p>
                  </a:txBody>
                  <a:tcPr marL="114300" marR="114300" marT="114300" marB="1143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1107213">
                <a:tc>
                  <a:txBody>
                    <a:bodyPr/>
                    <a:lstStyle/>
                    <a:p>
                      <a:pPr algn="l">
                        <a:lnSpc>
                          <a:spcPts val="3079"/>
                        </a:lnSpc>
                        <a:defRPr/>
                      </a:pPr>
                      <a:r>
                        <a:rPr lang="en-US" sz="2199">
                          <a:solidFill>
                            <a:srgbClr val="000000"/>
                          </a:solidFill>
                          <a:latin typeface="Fraunces"/>
                        </a:rPr>
                        <a:t>Wholeseller Price</a:t>
                      </a:r>
                      <a:endParaRPr lang="en-US" sz="1100"/>
                    </a:p>
                  </a:txBody>
                  <a:tcPr marL="114300" marR="114300" marT="114300" marB="1143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3079"/>
                        </a:lnSpc>
                        <a:defRPr/>
                      </a:pPr>
                      <a:r>
                        <a:rPr lang="en-US" sz="2199">
                          <a:solidFill>
                            <a:srgbClr val="000000"/>
                          </a:solidFill>
                          <a:latin typeface="Fraunces"/>
                        </a:rPr>
                        <a:t>₹ 417.71</a:t>
                      </a:r>
                      <a:endParaRPr lang="en-US" sz="1100"/>
                    </a:p>
                  </a:txBody>
                  <a:tcPr marL="114300" marR="114300" marT="114300" marB="1143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3079"/>
                        </a:lnSpc>
                        <a:defRPr/>
                      </a:pPr>
                      <a:r>
                        <a:rPr lang="en-US" sz="2199">
                          <a:solidFill>
                            <a:srgbClr val="000000"/>
                          </a:solidFill>
                          <a:latin typeface="Fraunces"/>
                        </a:rPr>
                        <a:t>                      </a:t>
                      </a:r>
                      <a:endParaRPr lang="en-US" sz="1100"/>
                    </a:p>
                    <a:p>
                      <a:pPr>
                        <a:lnSpc>
                          <a:spcPts val="3079"/>
                        </a:lnSpc>
                      </a:pPr>
                      <a:r>
                        <a:rPr lang="en-US" sz="2199">
                          <a:solidFill>
                            <a:srgbClr val="000000"/>
                          </a:solidFill>
                          <a:latin typeface="Fraunces"/>
                        </a:rPr>
                        <a:t>  4.59 CHF </a:t>
                      </a:r>
                    </a:p>
                  </a:txBody>
                  <a:tcPr marL="114300" marR="114300" marT="114300" marB="1143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1107213">
                <a:tc>
                  <a:txBody>
                    <a:bodyPr/>
                    <a:lstStyle/>
                    <a:p>
                      <a:pPr algn="l">
                        <a:lnSpc>
                          <a:spcPts val="3079"/>
                        </a:lnSpc>
                        <a:defRPr/>
                      </a:pPr>
                      <a:r>
                        <a:rPr lang="en-US" sz="2199">
                          <a:solidFill>
                            <a:srgbClr val="000000"/>
                          </a:solidFill>
                          <a:latin typeface="Fraunces"/>
                        </a:rPr>
                        <a:t>Retailer Mark-Up(30%)</a:t>
                      </a:r>
                      <a:endParaRPr lang="en-US" sz="1100"/>
                    </a:p>
                  </a:txBody>
                  <a:tcPr marL="114300" marR="114300" marT="114300" marB="1143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3079"/>
                        </a:lnSpc>
                        <a:defRPr/>
                      </a:pPr>
                      <a:r>
                        <a:rPr lang="en-US" sz="2199">
                          <a:solidFill>
                            <a:srgbClr val="000000"/>
                          </a:solidFill>
                          <a:latin typeface="Fraunces"/>
                        </a:rPr>
                        <a:t>₹ 125.31</a:t>
                      </a:r>
                      <a:endParaRPr lang="en-US" sz="1100"/>
                    </a:p>
                  </a:txBody>
                  <a:tcPr marL="114300" marR="114300" marT="114300" marB="1143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3079"/>
                        </a:lnSpc>
                        <a:defRPr/>
                      </a:pPr>
                      <a:r>
                        <a:rPr lang="en-US" sz="2199">
                          <a:solidFill>
                            <a:srgbClr val="000000"/>
                          </a:solidFill>
                          <a:latin typeface="Fraunces"/>
                        </a:rPr>
                        <a:t>                      </a:t>
                      </a:r>
                      <a:endParaRPr lang="en-US" sz="1100"/>
                    </a:p>
                    <a:p>
                      <a:pPr>
                        <a:lnSpc>
                          <a:spcPts val="3079"/>
                        </a:lnSpc>
                      </a:pPr>
                      <a:r>
                        <a:rPr lang="en-US" sz="2199">
                          <a:solidFill>
                            <a:srgbClr val="000000"/>
                          </a:solidFill>
                          <a:latin typeface="Fraunces"/>
                        </a:rPr>
                        <a:t>  1.38 CHF </a:t>
                      </a:r>
                    </a:p>
                  </a:txBody>
                  <a:tcPr marL="114300" marR="114300" marT="114300" marB="1143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1107213">
                <a:tc>
                  <a:txBody>
                    <a:bodyPr/>
                    <a:lstStyle/>
                    <a:p>
                      <a:pPr algn="l">
                        <a:lnSpc>
                          <a:spcPts val="3079"/>
                        </a:lnSpc>
                        <a:defRPr/>
                      </a:pPr>
                      <a:r>
                        <a:rPr lang="en-US" sz="2199">
                          <a:solidFill>
                            <a:srgbClr val="000000"/>
                          </a:solidFill>
                          <a:latin typeface="Fraunces"/>
                        </a:rPr>
                        <a:t>Selling Price(Including VAT)</a:t>
                      </a:r>
                      <a:endParaRPr lang="en-US" sz="1100"/>
                    </a:p>
                  </a:txBody>
                  <a:tcPr marL="114300" marR="114300" marT="114300" marB="1143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3079"/>
                        </a:lnSpc>
                        <a:defRPr/>
                      </a:pPr>
                      <a:r>
                        <a:rPr lang="en-US" sz="2199">
                          <a:solidFill>
                            <a:srgbClr val="000000"/>
                          </a:solidFill>
                          <a:latin typeface="Fraunces"/>
                        </a:rPr>
                        <a:t>₹ 543.02</a:t>
                      </a:r>
                      <a:endParaRPr lang="en-US" sz="1100"/>
                    </a:p>
                  </a:txBody>
                  <a:tcPr marL="114300" marR="114300" marT="114300" marB="1143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3079"/>
                        </a:lnSpc>
                        <a:defRPr/>
                      </a:pPr>
                      <a:r>
                        <a:rPr lang="en-US" sz="2199" dirty="0">
                          <a:solidFill>
                            <a:srgbClr val="000000"/>
                          </a:solidFill>
                          <a:latin typeface="Fraunces"/>
                        </a:rPr>
                        <a:t>                      </a:t>
                      </a:r>
                      <a:endParaRPr lang="en-US" sz="1100" dirty="0"/>
                    </a:p>
                    <a:p>
                      <a:pPr>
                        <a:lnSpc>
                          <a:spcPts val="3079"/>
                        </a:lnSpc>
                      </a:pPr>
                      <a:r>
                        <a:rPr lang="en-US" sz="2199" dirty="0">
                          <a:solidFill>
                            <a:srgbClr val="000000"/>
                          </a:solidFill>
                          <a:latin typeface="Fraunces"/>
                        </a:rPr>
                        <a:t>  5.97 CHF </a:t>
                      </a:r>
                    </a:p>
                  </a:txBody>
                  <a:tcPr marL="114300" marR="114300" marT="114300" marB="1143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bl>
          </a:graphicData>
        </a:graphic>
      </p:graphicFrame>
      <p:sp>
        <p:nvSpPr>
          <p:cNvPr id="3" name="Freeform 3"/>
          <p:cNvSpPr/>
          <p:nvPr/>
        </p:nvSpPr>
        <p:spPr>
          <a:xfrm>
            <a:off x="17060124" y="0"/>
            <a:ext cx="1227876" cy="1255782"/>
          </a:xfrm>
          <a:custGeom>
            <a:avLst/>
            <a:gdLst/>
            <a:ahLst/>
            <a:cxnLst/>
            <a:rect l="l" t="t" r="r" b="b"/>
            <a:pathLst>
              <a:path w="1227876" h="1255782">
                <a:moveTo>
                  <a:pt x="0" y="0"/>
                </a:moveTo>
                <a:lnTo>
                  <a:pt x="1227876" y="0"/>
                </a:lnTo>
                <a:lnTo>
                  <a:pt x="1227876" y="1255782"/>
                </a:lnTo>
                <a:lnTo>
                  <a:pt x="0" y="1255782"/>
                </a:lnTo>
                <a:lnTo>
                  <a:pt x="0" y="0"/>
                </a:lnTo>
                <a:close/>
              </a:path>
            </a:pathLst>
          </a:custGeom>
          <a:blipFill>
            <a:blip r:embed="rId2"/>
            <a:stretch>
              <a:fillRect/>
            </a:stretch>
          </a:blipFill>
        </p:spPr>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6F1E0"/>
        </a:solidFill>
        <a:effectLst/>
      </p:bgPr>
    </p:bg>
    <p:spTree>
      <p:nvGrpSpPr>
        <p:cNvPr id="1" name=""/>
        <p:cNvGrpSpPr/>
        <p:nvPr/>
      </p:nvGrpSpPr>
      <p:grpSpPr>
        <a:xfrm>
          <a:off x="0" y="0"/>
          <a:ext cx="0" cy="0"/>
          <a:chOff x="0" y="0"/>
          <a:chExt cx="0" cy="0"/>
        </a:xfrm>
      </p:grpSpPr>
      <p:graphicFrame>
        <p:nvGraphicFramePr>
          <p:cNvPr id="2" name="Table 2"/>
          <p:cNvGraphicFramePr>
            <a:graphicFrameLocks noGrp="1"/>
          </p:cNvGraphicFramePr>
          <p:nvPr/>
        </p:nvGraphicFramePr>
        <p:xfrm>
          <a:off x="878277" y="2058208"/>
          <a:ext cx="16230600" cy="5086347"/>
        </p:xfrm>
        <a:graphic>
          <a:graphicData uri="http://schemas.openxmlformats.org/drawingml/2006/table">
            <a:tbl>
              <a:tblPr/>
              <a:tblGrid>
                <a:gridCol w="5662608">
                  <a:extLst>
                    <a:ext uri="{9D8B030D-6E8A-4147-A177-3AD203B41FA5}">
                      <a16:colId xmlns:a16="http://schemas.microsoft.com/office/drawing/2014/main" val="20000"/>
                    </a:ext>
                  </a:extLst>
                </a:gridCol>
                <a:gridCol w="2452692">
                  <a:extLst>
                    <a:ext uri="{9D8B030D-6E8A-4147-A177-3AD203B41FA5}">
                      <a16:colId xmlns:a16="http://schemas.microsoft.com/office/drawing/2014/main" val="20001"/>
                    </a:ext>
                  </a:extLst>
                </a:gridCol>
                <a:gridCol w="4913480">
                  <a:extLst>
                    <a:ext uri="{9D8B030D-6E8A-4147-A177-3AD203B41FA5}">
                      <a16:colId xmlns:a16="http://schemas.microsoft.com/office/drawing/2014/main" val="20002"/>
                    </a:ext>
                  </a:extLst>
                </a:gridCol>
                <a:gridCol w="3201820">
                  <a:extLst>
                    <a:ext uri="{9D8B030D-6E8A-4147-A177-3AD203B41FA5}">
                      <a16:colId xmlns:a16="http://schemas.microsoft.com/office/drawing/2014/main" val="20003"/>
                    </a:ext>
                  </a:extLst>
                </a:gridCol>
              </a:tblGrid>
              <a:tr h="726621">
                <a:tc>
                  <a:txBody>
                    <a:bodyPr/>
                    <a:lstStyle/>
                    <a:p>
                      <a:pPr algn="l">
                        <a:lnSpc>
                          <a:spcPts val="3359"/>
                        </a:lnSpc>
                        <a:defRPr/>
                      </a:pPr>
                      <a:endParaRPr lang="en-US" sz="1100"/>
                    </a:p>
                  </a:txBody>
                  <a:tcPr marL="142875" marR="142875" marT="142875" marB="1428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3359"/>
                        </a:lnSpc>
                        <a:defRPr/>
                      </a:pPr>
                      <a:endParaRPr lang="en-US" sz="1100"/>
                    </a:p>
                  </a:txBody>
                  <a:tcPr marL="142875" marR="142875" marT="142875" marB="1428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3359"/>
                        </a:lnSpc>
                        <a:defRPr/>
                      </a:pPr>
                      <a:r>
                        <a:rPr lang="en-US" sz="2400">
                          <a:solidFill>
                            <a:srgbClr val="000000"/>
                          </a:solidFill>
                          <a:latin typeface="Aileron"/>
                        </a:rPr>
                        <a:t>Amount(INR)</a:t>
                      </a:r>
                      <a:endParaRPr lang="en-US" sz="1100"/>
                    </a:p>
                  </a:txBody>
                  <a:tcPr marL="142875" marR="142875" marT="142875" marB="1428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3359"/>
                        </a:lnSpc>
                        <a:defRPr/>
                      </a:pPr>
                      <a:r>
                        <a:rPr lang="en-US" sz="2400">
                          <a:solidFill>
                            <a:srgbClr val="000000"/>
                          </a:solidFill>
                          <a:latin typeface="Aileron"/>
                        </a:rPr>
                        <a:t>Amount(CHF)</a:t>
                      </a:r>
                      <a:endParaRPr lang="en-US" sz="1100"/>
                    </a:p>
                  </a:txBody>
                  <a:tcPr marL="142875" marR="142875" marT="142875" marB="1428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726621">
                <a:tc>
                  <a:txBody>
                    <a:bodyPr/>
                    <a:lstStyle/>
                    <a:p>
                      <a:pPr algn="l">
                        <a:lnSpc>
                          <a:spcPts val="3359"/>
                        </a:lnSpc>
                        <a:defRPr/>
                      </a:pPr>
                      <a:r>
                        <a:rPr lang="en-US" sz="2400">
                          <a:solidFill>
                            <a:srgbClr val="000000"/>
                          </a:solidFill>
                          <a:latin typeface="Aileron"/>
                        </a:rPr>
                        <a:t>Total Packets</a:t>
                      </a:r>
                      <a:endParaRPr lang="en-US" sz="1100"/>
                    </a:p>
                  </a:txBody>
                  <a:tcPr marL="142875" marR="142875" marT="142875" marB="1428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3359"/>
                        </a:lnSpc>
                        <a:defRPr/>
                      </a:pPr>
                      <a:r>
                        <a:rPr lang="en-US" sz="2400">
                          <a:solidFill>
                            <a:srgbClr val="000000"/>
                          </a:solidFill>
                          <a:latin typeface="Aileron"/>
                        </a:rPr>
                        <a:t>1547</a:t>
                      </a:r>
                      <a:endParaRPr lang="en-US" sz="1100"/>
                    </a:p>
                  </a:txBody>
                  <a:tcPr marL="142875" marR="142875" marT="142875" marB="1428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3359"/>
                        </a:lnSpc>
                        <a:defRPr/>
                      </a:pPr>
                      <a:r>
                        <a:rPr lang="en-US" sz="2400">
                          <a:solidFill>
                            <a:srgbClr val="000000"/>
                          </a:solidFill>
                          <a:latin typeface="Aileron"/>
                        </a:rPr>
                        <a:t>₹ 6,46,191.41</a:t>
                      </a:r>
                      <a:endParaRPr lang="en-US" sz="1100"/>
                    </a:p>
                  </a:txBody>
                  <a:tcPr marL="142875" marR="142875" marT="142875" marB="1428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3359"/>
                        </a:lnSpc>
                        <a:defRPr/>
                      </a:pPr>
                      <a:r>
                        <a:rPr lang="en-US" sz="2400">
                          <a:solidFill>
                            <a:srgbClr val="000000"/>
                          </a:solidFill>
                          <a:latin typeface="Aileron"/>
                        </a:rPr>
                        <a:t>      7,108.11 CHF </a:t>
                      </a:r>
                      <a:endParaRPr lang="en-US" sz="1100"/>
                    </a:p>
                  </a:txBody>
                  <a:tcPr marL="142875" marR="142875" marT="142875" marB="1428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726621">
                <a:tc>
                  <a:txBody>
                    <a:bodyPr/>
                    <a:lstStyle/>
                    <a:p>
                      <a:pPr algn="l">
                        <a:lnSpc>
                          <a:spcPts val="3359"/>
                        </a:lnSpc>
                        <a:defRPr/>
                      </a:pPr>
                      <a:r>
                        <a:rPr lang="en-US" sz="2400">
                          <a:solidFill>
                            <a:srgbClr val="000000"/>
                          </a:solidFill>
                          <a:latin typeface="Aileron"/>
                        </a:rPr>
                        <a:t>Free Packets</a:t>
                      </a:r>
                      <a:endParaRPr lang="en-US" sz="1100"/>
                    </a:p>
                  </a:txBody>
                  <a:tcPr marL="142875" marR="142875" marT="142875" marB="1428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3359"/>
                        </a:lnSpc>
                        <a:defRPr/>
                      </a:pPr>
                      <a:r>
                        <a:rPr lang="en-US" sz="2400">
                          <a:solidFill>
                            <a:srgbClr val="000000"/>
                          </a:solidFill>
                          <a:latin typeface="Aileron"/>
                        </a:rPr>
                        <a:t>47</a:t>
                      </a:r>
                      <a:endParaRPr lang="en-US" sz="1100"/>
                    </a:p>
                  </a:txBody>
                  <a:tcPr marL="142875" marR="142875" marT="142875" marB="1428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3359"/>
                        </a:lnSpc>
                        <a:defRPr/>
                      </a:pPr>
                      <a:r>
                        <a:rPr lang="en-US" sz="2400">
                          <a:solidFill>
                            <a:srgbClr val="000000"/>
                          </a:solidFill>
                          <a:latin typeface="Aileron"/>
                        </a:rPr>
                        <a:t>₹ 19,632.19</a:t>
                      </a:r>
                      <a:endParaRPr lang="en-US" sz="1100"/>
                    </a:p>
                  </a:txBody>
                  <a:tcPr marL="142875" marR="142875" marT="142875" marB="1428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3359"/>
                        </a:lnSpc>
                        <a:defRPr/>
                      </a:pPr>
                      <a:r>
                        <a:rPr lang="en-US" sz="2400">
                          <a:solidFill>
                            <a:srgbClr val="000000"/>
                          </a:solidFill>
                          <a:latin typeface="Aileron"/>
                        </a:rPr>
                        <a:t>         215.95 CHF </a:t>
                      </a:r>
                      <a:endParaRPr lang="en-US" sz="1100"/>
                    </a:p>
                  </a:txBody>
                  <a:tcPr marL="142875" marR="142875" marT="142875" marB="1428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726621">
                <a:tc>
                  <a:txBody>
                    <a:bodyPr/>
                    <a:lstStyle/>
                    <a:p>
                      <a:pPr algn="l">
                        <a:lnSpc>
                          <a:spcPts val="3359"/>
                        </a:lnSpc>
                        <a:defRPr/>
                      </a:pPr>
                      <a:endParaRPr lang="en-US" sz="1100"/>
                    </a:p>
                  </a:txBody>
                  <a:tcPr marL="142875" marR="142875" marT="142875" marB="1428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3359"/>
                        </a:lnSpc>
                        <a:defRPr/>
                      </a:pPr>
                      <a:endParaRPr lang="en-US" sz="1100"/>
                    </a:p>
                  </a:txBody>
                  <a:tcPr marL="142875" marR="142875" marT="142875" marB="1428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3359"/>
                        </a:lnSpc>
                        <a:defRPr/>
                      </a:pPr>
                      <a:r>
                        <a:rPr lang="en-US" sz="2400">
                          <a:solidFill>
                            <a:srgbClr val="000000"/>
                          </a:solidFill>
                          <a:latin typeface="Aileron"/>
                        </a:rPr>
                        <a:t>₹ 6,26,559.22</a:t>
                      </a:r>
                      <a:endParaRPr lang="en-US" sz="1100"/>
                    </a:p>
                  </a:txBody>
                  <a:tcPr marL="142875" marR="142875" marT="142875" marB="1428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3359"/>
                        </a:lnSpc>
                        <a:defRPr/>
                      </a:pPr>
                      <a:r>
                        <a:rPr lang="en-US" sz="2400">
                          <a:solidFill>
                            <a:srgbClr val="000000"/>
                          </a:solidFill>
                          <a:latin typeface="Aileron"/>
                        </a:rPr>
                        <a:t>      6,892.15 CHF </a:t>
                      </a:r>
                      <a:endParaRPr lang="en-US" sz="1100"/>
                    </a:p>
                  </a:txBody>
                  <a:tcPr marL="142875" marR="142875" marT="142875" marB="1428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726621">
                <a:tc>
                  <a:txBody>
                    <a:bodyPr/>
                    <a:lstStyle/>
                    <a:p>
                      <a:pPr algn="l">
                        <a:lnSpc>
                          <a:spcPts val="3359"/>
                        </a:lnSpc>
                        <a:defRPr/>
                      </a:pPr>
                      <a:r>
                        <a:rPr lang="en-US" sz="2400">
                          <a:solidFill>
                            <a:srgbClr val="000000"/>
                          </a:solidFill>
                          <a:latin typeface="Aileron"/>
                        </a:rPr>
                        <a:t>Cost of Total Packets</a:t>
                      </a:r>
                      <a:endParaRPr lang="en-US" sz="1100"/>
                    </a:p>
                  </a:txBody>
                  <a:tcPr marL="142875" marR="142875" marT="142875" marB="1428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3359"/>
                        </a:lnSpc>
                        <a:defRPr/>
                      </a:pPr>
                      <a:endParaRPr lang="en-US" sz="1100"/>
                    </a:p>
                  </a:txBody>
                  <a:tcPr marL="142875" marR="142875" marT="142875" marB="1428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3359"/>
                        </a:lnSpc>
                        <a:defRPr/>
                      </a:pPr>
                      <a:r>
                        <a:rPr lang="en-US" sz="2400">
                          <a:solidFill>
                            <a:srgbClr val="000000"/>
                          </a:solidFill>
                          <a:latin typeface="Aileron"/>
                        </a:rPr>
                        <a:t>₹ 4,84,473.99</a:t>
                      </a:r>
                      <a:endParaRPr lang="en-US" sz="1100"/>
                    </a:p>
                  </a:txBody>
                  <a:tcPr marL="142875" marR="142875" marT="142875" marB="1428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3359"/>
                        </a:lnSpc>
                        <a:defRPr/>
                      </a:pPr>
                      <a:r>
                        <a:rPr lang="en-US" sz="2400">
                          <a:solidFill>
                            <a:srgbClr val="000000"/>
                          </a:solidFill>
                          <a:latin typeface="Aileron"/>
                        </a:rPr>
                        <a:t>      5,329.21 CHF </a:t>
                      </a:r>
                      <a:endParaRPr lang="en-US" sz="1100"/>
                    </a:p>
                  </a:txBody>
                  <a:tcPr marL="142875" marR="142875" marT="142875" marB="1428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726621">
                <a:tc>
                  <a:txBody>
                    <a:bodyPr/>
                    <a:lstStyle/>
                    <a:p>
                      <a:pPr algn="l">
                        <a:lnSpc>
                          <a:spcPts val="3359"/>
                        </a:lnSpc>
                        <a:defRPr/>
                      </a:pPr>
                      <a:r>
                        <a:rPr lang="en-US" sz="2400">
                          <a:solidFill>
                            <a:srgbClr val="000000"/>
                          </a:solidFill>
                          <a:latin typeface="Aileron"/>
                        </a:rPr>
                        <a:t>Net Profit</a:t>
                      </a:r>
                      <a:endParaRPr lang="en-US" sz="1100"/>
                    </a:p>
                  </a:txBody>
                  <a:tcPr marL="142875" marR="142875" marT="142875" marB="1428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3359"/>
                        </a:lnSpc>
                        <a:defRPr/>
                      </a:pPr>
                      <a:endParaRPr lang="en-US" sz="1100"/>
                    </a:p>
                  </a:txBody>
                  <a:tcPr marL="142875" marR="142875" marT="142875" marB="1428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3359"/>
                        </a:lnSpc>
                        <a:defRPr/>
                      </a:pPr>
                      <a:r>
                        <a:rPr lang="en-US" sz="2400">
                          <a:solidFill>
                            <a:srgbClr val="000000"/>
                          </a:solidFill>
                          <a:latin typeface="Aileron"/>
                        </a:rPr>
                        <a:t>₹ 1,42,085.23</a:t>
                      </a:r>
                      <a:endParaRPr lang="en-US" sz="1100"/>
                    </a:p>
                  </a:txBody>
                  <a:tcPr marL="142875" marR="142875" marT="142875" marB="1428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3359"/>
                        </a:lnSpc>
                        <a:defRPr/>
                      </a:pPr>
                      <a:r>
                        <a:rPr lang="en-US" sz="2400">
                          <a:solidFill>
                            <a:srgbClr val="000000"/>
                          </a:solidFill>
                          <a:latin typeface="Aileron"/>
                        </a:rPr>
                        <a:t>      1,562.94 CHF </a:t>
                      </a:r>
                      <a:endParaRPr lang="en-US" sz="1100"/>
                    </a:p>
                  </a:txBody>
                  <a:tcPr marL="142875" marR="142875" marT="142875" marB="1428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726621">
                <a:tc>
                  <a:txBody>
                    <a:bodyPr/>
                    <a:lstStyle/>
                    <a:p>
                      <a:pPr algn="l">
                        <a:lnSpc>
                          <a:spcPts val="3359"/>
                        </a:lnSpc>
                        <a:defRPr/>
                      </a:pPr>
                      <a:r>
                        <a:rPr lang="en-US" sz="2400">
                          <a:solidFill>
                            <a:srgbClr val="000000"/>
                          </a:solidFill>
                          <a:latin typeface="Aileron"/>
                        </a:rPr>
                        <a:t>Profit %</a:t>
                      </a:r>
                      <a:endParaRPr lang="en-US" sz="1100"/>
                    </a:p>
                  </a:txBody>
                  <a:tcPr marL="142875" marR="142875" marT="142875" marB="1428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3359"/>
                        </a:lnSpc>
                        <a:defRPr/>
                      </a:pPr>
                      <a:endParaRPr lang="en-US" sz="1100"/>
                    </a:p>
                  </a:txBody>
                  <a:tcPr marL="142875" marR="142875" marT="142875" marB="1428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3359"/>
                        </a:lnSpc>
                        <a:defRPr/>
                      </a:pPr>
                      <a:r>
                        <a:rPr lang="en-US" sz="2400">
                          <a:solidFill>
                            <a:srgbClr val="000000"/>
                          </a:solidFill>
                          <a:latin typeface="Aileron"/>
                        </a:rPr>
                        <a:t>23%</a:t>
                      </a:r>
                      <a:endParaRPr lang="en-US" sz="1100"/>
                    </a:p>
                  </a:txBody>
                  <a:tcPr marL="142875" marR="142875" marT="142875" marB="1428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3359"/>
                        </a:lnSpc>
                        <a:defRPr/>
                      </a:pPr>
                      <a:r>
                        <a:rPr lang="en-US" sz="2400">
                          <a:solidFill>
                            <a:srgbClr val="000000"/>
                          </a:solidFill>
                          <a:latin typeface="Aileron"/>
                        </a:rPr>
                        <a:t>23%</a:t>
                      </a:r>
                      <a:endParaRPr lang="en-US" sz="1100"/>
                    </a:p>
                  </a:txBody>
                  <a:tcPr marL="142875" marR="142875" marT="142875" marB="1428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6F1E0"/>
        </a:solidFill>
        <a:effectLst/>
      </p:bgPr>
    </p:bg>
    <p:spTree>
      <p:nvGrpSpPr>
        <p:cNvPr id="1" name=""/>
        <p:cNvGrpSpPr/>
        <p:nvPr/>
      </p:nvGrpSpPr>
      <p:grpSpPr>
        <a:xfrm>
          <a:off x="0" y="0"/>
          <a:ext cx="0" cy="0"/>
          <a:chOff x="0" y="0"/>
          <a:chExt cx="0" cy="0"/>
        </a:xfrm>
      </p:grpSpPr>
      <p:sp>
        <p:nvSpPr>
          <p:cNvPr id="2" name="Freeform 2"/>
          <p:cNvSpPr/>
          <p:nvPr/>
        </p:nvSpPr>
        <p:spPr>
          <a:xfrm>
            <a:off x="4108355" y="1833644"/>
            <a:ext cx="10071291" cy="5460338"/>
          </a:xfrm>
          <a:custGeom>
            <a:avLst/>
            <a:gdLst/>
            <a:ahLst/>
            <a:cxnLst/>
            <a:rect l="l" t="t" r="r" b="b"/>
            <a:pathLst>
              <a:path w="10071291" h="5460338">
                <a:moveTo>
                  <a:pt x="0" y="0"/>
                </a:moveTo>
                <a:lnTo>
                  <a:pt x="10071290" y="0"/>
                </a:lnTo>
                <a:lnTo>
                  <a:pt x="10071290" y="5460338"/>
                </a:lnTo>
                <a:lnTo>
                  <a:pt x="0" y="5460338"/>
                </a:lnTo>
                <a:lnTo>
                  <a:pt x="0" y="0"/>
                </a:lnTo>
                <a:close/>
              </a:path>
            </a:pathLst>
          </a:custGeom>
          <a:blipFill>
            <a:blip r:embed="rId2"/>
            <a:stretch>
              <a:fillRect/>
            </a:stretch>
          </a:blipFill>
        </p:spPr>
      </p:sp>
      <p:sp>
        <p:nvSpPr>
          <p:cNvPr id="3" name="TextBox 3"/>
          <p:cNvSpPr txBox="1"/>
          <p:nvPr/>
        </p:nvSpPr>
        <p:spPr>
          <a:xfrm>
            <a:off x="0" y="8801100"/>
            <a:ext cx="17777495" cy="976564"/>
          </a:xfrm>
          <a:prstGeom prst="rect">
            <a:avLst/>
          </a:prstGeom>
        </p:spPr>
        <p:txBody>
          <a:bodyPr lIns="0" tIns="0" rIns="0" bIns="0" rtlCol="0" anchor="t">
            <a:spAutoFit/>
          </a:bodyPr>
          <a:lstStyle/>
          <a:p>
            <a:pPr algn="ctr">
              <a:lnSpc>
                <a:spcPts val="3919"/>
              </a:lnSpc>
              <a:spcBef>
                <a:spcPct val="0"/>
              </a:spcBef>
            </a:pPr>
            <a:r>
              <a:rPr lang="en-US" sz="2799" u="sng" spc="41" dirty="0">
                <a:solidFill>
                  <a:srgbClr val="000000"/>
                </a:solidFill>
                <a:latin typeface="Aileron"/>
                <a:hlinkClick r:id="rId3" tooltip="https://www.lloydsbanktrade.com/en/market-potential/switzerland/distribution"/>
              </a:rPr>
              <a:t>The two main players in the grocery retail market are </a:t>
            </a:r>
            <a:r>
              <a:rPr lang="en-US" sz="2799" u="sng" spc="41" dirty="0" err="1">
                <a:solidFill>
                  <a:srgbClr val="000000"/>
                </a:solidFill>
                <a:latin typeface="Aileron"/>
                <a:hlinkClick r:id="rId3" tooltip="https://www.lloydsbanktrade.com/en/market-potential/switzerland/distribution"/>
              </a:rPr>
              <a:t>Migros</a:t>
            </a:r>
            <a:r>
              <a:rPr lang="en-US" sz="2799" u="sng" spc="41" dirty="0">
                <a:solidFill>
                  <a:srgbClr val="000000"/>
                </a:solidFill>
                <a:latin typeface="Aileron"/>
                <a:hlinkClick r:id="rId3" tooltip="https://www.lloydsbanktrade.com/en/market-potential/switzerland/distribution"/>
              </a:rPr>
              <a:t> and Coop, with a combined market share of around 70%.</a:t>
            </a:r>
          </a:p>
        </p:txBody>
      </p:sp>
      <p:sp>
        <p:nvSpPr>
          <p:cNvPr id="4" name="Freeform 4"/>
          <p:cNvSpPr/>
          <p:nvPr/>
        </p:nvSpPr>
        <p:spPr>
          <a:xfrm>
            <a:off x="17060124" y="0"/>
            <a:ext cx="1227876" cy="1255782"/>
          </a:xfrm>
          <a:custGeom>
            <a:avLst/>
            <a:gdLst/>
            <a:ahLst/>
            <a:cxnLst/>
            <a:rect l="l" t="t" r="r" b="b"/>
            <a:pathLst>
              <a:path w="1227876" h="1255782">
                <a:moveTo>
                  <a:pt x="0" y="0"/>
                </a:moveTo>
                <a:lnTo>
                  <a:pt x="1227876" y="0"/>
                </a:lnTo>
                <a:lnTo>
                  <a:pt x="1227876" y="1255782"/>
                </a:lnTo>
                <a:lnTo>
                  <a:pt x="0" y="1255782"/>
                </a:lnTo>
                <a:lnTo>
                  <a:pt x="0" y="0"/>
                </a:lnTo>
                <a:close/>
              </a:path>
            </a:pathLst>
          </a:custGeom>
          <a:blipFill>
            <a:blip r:embed="rId4"/>
            <a:stretch>
              <a:fillRect/>
            </a:stretch>
          </a:blipFill>
        </p:spPr>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AF2E9"/>
        </a:solidFill>
        <a:effectLst/>
      </p:bgPr>
    </p:bg>
    <p:spTree>
      <p:nvGrpSpPr>
        <p:cNvPr id="1" name=""/>
        <p:cNvGrpSpPr/>
        <p:nvPr/>
      </p:nvGrpSpPr>
      <p:grpSpPr>
        <a:xfrm>
          <a:off x="0" y="0"/>
          <a:ext cx="0" cy="0"/>
          <a:chOff x="0" y="0"/>
          <a:chExt cx="0" cy="0"/>
        </a:xfrm>
      </p:grpSpPr>
      <p:sp>
        <p:nvSpPr>
          <p:cNvPr id="2" name="Freeform 2"/>
          <p:cNvSpPr/>
          <p:nvPr/>
        </p:nvSpPr>
        <p:spPr>
          <a:xfrm>
            <a:off x="14707742" y="3341344"/>
            <a:ext cx="2966320" cy="3059916"/>
          </a:xfrm>
          <a:custGeom>
            <a:avLst/>
            <a:gdLst/>
            <a:ahLst/>
            <a:cxnLst/>
            <a:rect l="l" t="t" r="r" b="b"/>
            <a:pathLst>
              <a:path w="2966320" h="3059916">
                <a:moveTo>
                  <a:pt x="0" y="0"/>
                </a:moveTo>
                <a:lnTo>
                  <a:pt x="2966320" y="0"/>
                </a:lnTo>
                <a:lnTo>
                  <a:pt x="2966320" y="3059916"/>
                </a:lnTo>
                <a:lnTo>
                  <a:pt x="0" y="3059916"/>
                </a:lnTo>
                <a:lnTo>
                  <a:pt x="0" y="0"/>
                </a:lnTo>
                <a:close/>
              </a:path>
            </a:pathLst>
          </a:custGeom>
          <a:blipFill>
            <a:blip r:embed="rId2"/>
            <a:stretch>
              <a:fillRect l="-52775" r="-30612"/>
            </a:stretch>
          </a:blipFill>
        </p:spPr>
        <p:txBody>
          <a:bodyPr/>
          <a:lstStyle/>
          <a:p>
            <a:endParaRPr lang="en-IN" dirty="0"/>
          </a:p>
        </p:txBody>
      </p:sp>
      <p:sp>
        <p:nvSpPr>
          <p:cNvPr id="3" name="Freeform 3"/>
          <p:cNvSpPr/>
          <p:nvPr/>
        </p:nvSpPr>
        <p:spPr>
          <a:xfrm>
            <a:off x="226577" y="763195"/>
            <a:ext cx="3279407" cy="2333190"/>
          </a:xfrm>
          <a:custGeom>
            <a:avLst/>
            <a:gdLst/>
            <a:ahLst/>
            <a:cxnLst/>
            <a:rect l="l" t="t" r="r" b="b"/>
            <a:pathLst>
              <a:path w="3279407" h="2333190">
                <a:moveTo>
                  <a:pt x="0" y="0"/>
                </a:moveTo>
                <a:lnTo>
                  <a:pt x="3279408" y="0"/>
                </a:lnTo>
                <a:lnTo>
                  <a:pt x="3279408" y="2333190"/>
                </a:lnTo>
                <a:lnTo>
                  <a:pt x="0" y="2333190"/>
                </a:lnTo>
                <a:lnTo>
                  <a:pt x="0" y="0"/>
                </a:lnTo>
                <a:close/>
              </a:path>
            </a:pathLst>
          </a:custGeom>
          <a:blipFill>
            <a:blip r:embed="rId3"/>
            <a:stretch>
              <a:fillRect l="-23249" r="-13114"/>
            </a:stretch>
          </a:blipFill>
        </p:spPr>
      </p:sp>
      <p:sp>
        <p:nvSpPr>
          <p:cNvPr id="4" name="Freeform 4"/>
          <p:cNvSpPr/>
          <p:nvPr/>
        </p:nvSpPr>
        <p:spPr>
          <a:xfrm>
            <a:off x="17060124" y="0"/>
            <a:ext cx="1227876" cy="1255782"/>
          </a:xfrm>
          <a:custGeom>
            <a:avLst/>
            <a:gdLst/>
            <a:ahLst/>
            <a:cxnLst/>
            <a:rect l="l" t="t" r="r" b="b"/>
            <a:pathLst>
              <a:path w="1227876" h="1255782">
                <a:moveTo>
                  <a:pt x="0" y="0"/>
                </a:moveTo>
                <a:lnTo>
                  <a:pt x="1227876" y="0"/>
                </a:lnTo>
                <a:lnTo>
                  <a:pt x="1227876" y="1255782"/>
                </a:lnTo>
                <a:lnTo>
                  <a:pt x="0" y="1255782"/>
                </a:lnTo>
                <a:lnTo>
                  <a:pt x="0" y="0"/>
                </a:lnTo>
                <a:close/>
              </a:path>
            </a:pathLst>
          </a:custGeom>
          <a:blipFill>
            <a:blip r:embed="rId4"/>
            <a:stretch>
              <a:fillRect/>
            </a:stretch>
          </a:blipFill>
        </p:spPr>
      </p:sp>
      <p:sp>
        <p:nvSpPr>
          <p:cNvPr id="5" name="Freeform 5"/>
          <p:cNvSpPr/>
          <p:nvPr/>
        </p:nvSpPr>
        <p:spPr>
          <a:xfrm>
            <a:off x="807065" y="6829470"/>
            <a:ext cx="3004524" cy="2808026"/>
          </a:xfrm>
          <a:custGeom>
            <a:avLst/>
            <a:gdLst/>
            <a:ahLst/>
            <a:cxnLst/>
            <a:rect l="l" t="t" r="r" b="b"/>
            <a:pathLst>
              <a:path w="3004524" h="2808026">
                <a:moveTo>
                  <a:pt x="0" y="0"/>
                </a:moveTo>
                <a:lnTo>
                  <a:pt x="3004524" y="0"/>
                </a:lnTo>
                <a:lnTo>
                  <a:pt x="3004524" y="2808026"/>
                </a:lnTo>
                <a:lnTo>
                  <a:pt x="0" y="2808026"/>
                </a:lnTo>
                <a:lnTo>
                  <a:pt x="0" y="0"/>
                </a:lnTo>
                <a:close/>
              </a:path>
            </a:pathLst>
          </a:custGeom>
          <a:blipFill>
            <a:blip r:embed="rId5"/>
            <a:stretch>
              <a:fillRect/>
            </a:stretch>
          </a:blipFill>
        </p:spPr>
      </p:sp>
      <p:sp>
        <p:nvSpPr>
          <p:cNvPr id="6" name="TextBox 6"/>
          <p:cNvSpPr txBox="1"/>
          <p:nvPr/>
        </p:nvSpPr>
        <p:spPr>
          <a:xfrm>
            <a:off x="7243421" y="44374"/>
            <a:ext cx="2787650" cy="718821"/>
          </a:xfrm>
          <a:prstGeom prst="rect">
            <a:avLst/>
          </a:prstGeom>
        </p:spPr>
        <p:txBody>
          <a:bodyPr lIns="0" tIns="0" rIns="0" bIns="0" rtlCol="0" anchor="t">
            <a:spAutoFit/>
          </a:bodyPr>
          <a:lstStyle/>
          <a:p>
            <a:pPr algn="ctr">
              <a:lnSpc>
                <a:spcPts val="6039"/>
              </a:lnSpc>
              <a:spcBef>
                <a:spcPct val="0"/>
              </a:spcBef>
            </a:pPr>
            <a:r>
              <a:rPr lang="en-US" sz="3999">
                <a:solidFill>
                  <a:srgbClr val="004B35"/>
                </a:solidFill>
                <a:latin typeface="Fraunces Bold"/>
              </a:rPr>
              <a:t>Promotion</a:t>
            </a:r>
          </a:p>
        </p:txBody>
      </p:sp>
      <p:sp>
        <p:nvSpPr>
          <p:cNvPr id="7" name="TextBox 7"/>
          <p:cNvSpPr txBox="1"/>
          <p:nvPr/>
        </p:nvSpPr>
        <p:spPr>
          <a:xfrm>
            <a:off x="3811589" y="1221630"/>
            <a:ext cx="14583468" cy="1032566"/>
          </a:xfrm>
          <a:prstGeom prst="rect">
            <a:avLst/>
          </a:prstGeom>
        </p:spPr>
        <p:txBody>
          <a:bodyPr lIns="0" tIns="0" rIns="0" bIns="0" rtlCol="0" anchor="t">
            <a:spAutoFit/>
          </a:bodyPr>
          <a:lstStyle/>
          <a:p>
            <a:pPr>
              <a:lnSpc>
                <a:spcPts val="4227"/>
              </a:lnSpc>
            </a:pPr>
            <a:r>
              <a:rPr lang="en-US" sz="2799" dirty="0">
                <a:solidFill>
                  <a:srgbClr val="004B35"/>
                </a:solidFill>
                <a:latin typeface="Fraunces Bold"/>
              </a:rPr>
              <a:t>Free Sampling: Conduct in-store demonstrations and offer free samples at strategic locations</a:t>
            </a:r>
          </a:p>
        </p:txBody>
      </p:sp>
      <p:sp>
        <p:nvSpPr>
          <p:cNvPr id="8" name="TextBox 8"/>
          <p:cNvSpPr txBox="1"/>
          <p:nvPr/>
        </p:nvSpPr>
        <p:spPr>
          <a:xfrm>
            <a:off x="226577" y="3554820"/>
            <a:ext cx="15005238" cy="2632964"/>
          </a:xfrm>
          <a:prstGeom prst="rect">
            <a:avLst/>
          </a:prstGeom>
        </p:spPr>
        <p:txBody>
          <a:bodyPr lIns="0" tIns="0" rIns="0" bIns="0" rtlCol="0" anchor="t">
            <a:spAutoFit/>
          </a:bodyPr>
          <a:lstStyle/>
          <a:p>
            <a:pPr>
              <a:lnSpc>
                <a:spcPts val="4227"/>
              </a:lnSpc>
            </a:pPr>
            <a:r>
              <a:rPr lang="en-US" sz="2799" dirty="0">
                <a:solidFill>
                  <a:srgbClr val="004B35"/>
                </a:solidFill>
                <a:latin typeface="Fraunces Bold"/>
              </a:rPr>
              <a:t>     Social Media Marketing:</a:t>
            </a:r>
          </a:p>
          <a:p>
            <a:pPr marL="604519" lvl="1" indent="-302260">
              <a:lnSpc>
                <a:spcPts val="4227"/>
              </a:lnSpc>
              <a:buFont typeface="Arial"/>
              <a:buChar char="•"/>
            </a:pPr>
            <a:r>
              <a:rPr lang="en-US" sz="2799" dirty="0">
                <a:solidFill>
                  <a:srgbClr val="004B35"/>
                </a:solidFill>
                <a:latin typeface="Fraunces Bold"/>
              </a:rPr>
              <a:t>Create engaging content showcasing the products, their unique flavors, and potential health benefits.</a:t>
            </a:r>
          </a:p>
          <a:p>
            <a:pPr marL="604519" lvl="1" indent="-302260">
              <a:lnSpc>
                <a:spcPts val="4227"/>
              </a:lnSpc>
              <a:buFont typeface="Arial"/>
              <a:buChar char="•"/>
            </a:pPr>
            <a:r>
              <a:rPr lang="en-US" sz="2799" dirty="0">
                <a:solidFill>
                  <a:srgbClr val="004B35"/>
                </a:solidFill>
                <a:latin typeface="Fraunces Bold"/>
              </a:rPr>
              <a:t>Target social media ads to demographics interested in healthy snacks and international flavors.</a:t>
            </a:r>
          </a:p>
        </p:txBody>
      </p:sp>
      <p:sp>
        <p:nvSpPr>
          <p:cNvPr id="9" name="TextBox 9"/>
          <p:cNvSpPr txBox="1"/>
          <p:nvPr/>
        </p:nvSpPr>
        <p:spPr>
          <a:xfrm>
            <a:off x="3811589" y="6753270"/>
            <a:ext cx="14476411" cy="2632964"/>
          </a:xfrm>
          <a:prstGeom prst="rect">
            <a:avLst/>
          </a:prstGeom>
        </p:spPr>
        <p:txBody>
          <a:bodyPr lIns="0" tIns="0" rIns="0" bIns="0" rtlCol="0" anchor="t">
            <a:spAutoFit/>
          </a:bodyPr>
          <a:lstStyle/>
          <a:p>
            <a:pPr algn="just">
              <a:lnSpc>
                <a:spcPts val="4227"/>
              </a:lnSpc>
            </a:pPr>
            <a:r>
              <a:rPr lang="en-US" sz="2799">
                <a:solidFill>
                  <a:srgbClr val="004B35"/>
                </a:solidFill>
                <a:latin typeface="Fraunces Bold"/>
              </a:rPr>
              <a:t>      In-Store Advertising:</a:t>
            </a:r>
          </a:p>
          <a:p>
            <a:pPr marL="604519" lvl="1" indent="-302260" algn="just">
              <a:lnSpc>
                <a:spcPts val="4227"/>
              </a:lnSpc>
              <a:buFont typeface="Arial"/>
              <a:buChar char="•"/>
            </a:pPr>
            <a:r>
              <a:rPr lang="en-US" sz="2799">
                <a:solidFill>
                  <a:srgbClr val="004B35"/>
                </a:solidFill>
                <a:latin typeface="Fraunces Bold"/>
              </a:rPr>
              <a:t>Partner with Migros and Coop for eye-catching displays and promotional placements near chips and healthy snack sections.</a:t>
            </a:r>
          </a:p>
          <a:p>
            <a:pPr marL="604519" lvl="1" indent="-302260" algn="just">
              <a:lnSpc>
                <a:spcPts val="4227"/>
              </a:lnSpc>
              <a:buFont typeface="Arial"/>
              <a:buChar char="•"/>
            </a:pPr>
            <a:r>
              <a:rPr lang="en-US" sz="2799">
                <a:solidFill>
                  <a:srgbClr val="004B35"/>
                </a:solidFill>
                <a:latin typeface="Fraunces Bold"/>
              </a:rPr>
              <a:t>Consider shelf talkers highlighting the unique qualities of Haldiram's products.</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AF2E9"/>
        </a:solidFill>
        <a:effectLst/>
      </p:bgPr>
    </p:bg>
    <p:spTree>
      <p:nvGrpSpPr>
        <p:cNvPr id="1" name=""/>
        <p:cNvGrpSpPr/>
        <p:nvPr/>
      </p:nvGrpSpPr>
      <p:grpSpPr>
        <a:xfrm>
          <a:off x="0" y="0"/>
          <a:ext cx="0" cy="0"/>
          <a:chOff x="0" y="0"/>
          <a:chExt cx="0" cy="0"/>
        </a:xfrm>
      </p:grpSpPr>
      <p:sp>
        <p:nvSpPr>
          <p:cNvPr id="2" name="Freeform 2"/>
          <p:cNvSpPr/>
          <p:nvPr/>
        </p:nvSpPr>
        <p:spPr>
          <a:xfrm>
            <a:off x="17060124" y="0"/>
            <a:ext cx="1227876" cy="1255782"/>
          </a:xfrm>
          <a:custGeom>
            <a:avLst/>
            <a:gdLst/>
            <a:ahLst/>
            <a:cxnLst/>
            <a:rect l="l" t="t" r="r" b="b"/>
            <a:pathLst>
              <a:path w="1227876" h="1255782">
                <a:moveTo>
                  <a:pt x="0" y="0"/>
                </a:moveTo>
                <a:lnTo>
                  <a:pt x="1227876" y="0"/>
                </a:lnTo>
                <a:lnTo>
                  <a:pt x="1227876" y="1255782"/>
                </a:lnTo>
                <a:lnTo>
                  <a:pt x="0" y="1255782"/>
                </a:lnTo>
                <a:lnTo>
                  <a:pt x="0" y="0"/>
                </a:lnTo>
                <a:close/>
              </a:path>
            </a:pathLst>
          </a:custGeom>
          <a:blipFill>
            <a:blip r:embed="rId2"/>
            <a:stretch>
              <a:fillRect/>
            </a:stretch>
          </a:blipFill>
        </p:spPr>
      </p:sp>
      <p:sp>
        <p:nvSpPr>
          <p:cNvPr id="3" name="Freeform 3"/>
          <p:cNvSpPr/>
          <p:nvPr/>
        </p:nvSpPr>
        <p:spPr>
          <a:xfrm>
            <a:off x="1028700" y="2142498"/>
            <a:ext cx="6344320" cy="6576047"/>
          </a:xfrm>
          <a:custGeom>
            <a:avLst/>
            <a:gdLst/>
            <a:ahLst/>
            <a:cxnLst/>
            <a:rect l="l" t="t" r="r" b="b"/>
            <a:pathLst>
              <a:path w="6344320" h="6576047">
                <a:moveTo>
                  <a:pt x="0" y="0"/>
                </a:moveTo>
                <a:lnTo>
                  <a:pt x="6344320" y="0"/>
                </a:lnTo>
                <a:lnTo>
                  <a:pt x="6344320" y="6576047"/>
                </a:lnTo>
                <a:lnTo>
                  <a:pt x="0" y="6576047"/>
                </a:lnTo>
                <a:lnTo>
                  <a:pt x="0" y="0"/>
                </a:lnTo>
                <a:close/>
              </a:path>
            </a:pathLst>
          </a:custGeom>
          <a:blipFill>
            <a:blip r:embed="rId3"/>
            <a:stretch>
              <a:fillRect l="-1702" r="-1702"/>
            </a:stretch>
          </a:blipFill>
        </p:spPr>
      </p:sp>
      <p:sp>
        <p:nvSpPr>
          <p:cNvPr id="4" name="TextBox 4"/>
          <p:cNvSpPr txBox="1"/>
          <p:nvPr/>
        </p:nvSpPr>
        <p:spPr>
          <a:xfrm>
            <a:off x="4648200" y="268480"/>
            <a:ext cx="7943850" cy="718821"/>
          </a:xfrm>
          <a:prstGeom prst="rect">
            <a:avLst/>
          </a:prstGeom>
        </p:spPr>
        <p:txBody>
          <a:bodyPr lIns="0" tIns="0" rIns="0" bIns="0" rtlCol="0" anchor="t">
            <a:spAutoFit/>
          </a:bodyPr>
          <a:lstStyle/>
          <a:p>
            <a:pPr algn="ctr">
              <a:lnSpc>
                <a:spcPts val="6039"/>
              </a:lnSpc>
              <a:spcBef>
                <a:spcPct val="0"/>
              </a:spcBef>
            </a:pPr>
            <a:r>
              <a:rPr lang="en-US" sz="3999" dirty="0">
                <a:solidFill>
                  <a:srgbClr val="004B35"/>
                </a:solidFill>
                <a:latin typeface="Fraunces Bold"/>
              </a:rPr>
              <a:t>Social media engagement posts</a:t>
            </a:r>
          </a:p>
        </p:txBody>
      </p:sp>
      <p:sp>
        <p:nvSpPr>
          <p:cNvPr id="5" name="TextBox 5"/>
          <p:cNvSpPr txBox="1"/>
          <p:nvPr/>
        </p:nvSpPr>
        <p:spPr>
          <a:xfrm>
            <a:off x="7932430" y="3166376"/>
            <a:ext cx="10138985" cy="4471141"/>
          </a:xfrm>
          <a:prstGeom prst="rect">
            <a:avLst/>
          </a:prstGeom>
        </p:spPr>
        <p:txBody>
          <a:bodyPr lIns="0" tIns="0" rIns="0" bIns="0" rtlCol="0" anchor="t">
            <a:spAutoFit/>
          </a:bodyPr>
          <a:lstStyle/>
          <a:p>
            <a:pPr algn="ctr">
              <a:lnSpc>
                <a:spcPts val="4480"/>
              </a:lnSpc>
              <a:spcBef>
                <a:spcPct val="0"/>
              </a:spcBef>
            </a:pPr>
            <a:r>
              <a:rPr lang="en-US" sz="3200" spc="48" dirty="0">
                <a:solidFill>
                  <a:srgbClr val="000000"/>
                </a:solidFill>
                <a:latin typeface="Aileron Bold"/>
                <a:ea typeface="Aileron Bold"/>
              </a:rPr>
              <a:t>Fribourg, say hello to your new healthy snack obsession! 🇨🇭✨ Our Baked Banana Chips are made with natural sweetness and are perfect for a guilt-free treat.   What's your favorite way to snack? Tell us in the comments below!  #Haldirams #Fribourg #HealthySnacks #SnackTime#SnackNaturally#SnackDeliciously</a:t>
            </a:r>
          </a:p>
          <a:p>
            <a:pPr algn="ctr">
              <a:lnSpc>
                <a:spcPts val="4480"/>
              </a:lnSpc>
              <a:spcBef>
                <a:spcPct val="0"/>
              </a:spcBef>
            </a:pPr>
            <a:r>
              <a:rPr lang="en-US" sz="3200" spc="48" dirty="0">
                <a:solidFill>
                  <a:srgbClr val="000000"/>
                </a:solidFill>
                <a:latin typeface="Aileron Bold"/>
              </a:rPr>
              <a:t>#Snacking_just_got_an_Upgrade!</a:t>
            </a:r>
          </a:p>
        </p:txBody>
      </p:sp>
      <p:sp>
        <p:nvSpPr>
          <p:cNvPr id="6" name="TextBox 6"/>
          <p:cNvSpPr txBox="1"/>
          <p:nvPr/>
        </p:nvSpPr>
        <p:spPr>
          <a:xfrm>
            <a:off x="6313060" y="1545597"/>
            <a:ext cx="11758355" cy="596901"/>
          </a:xfrm>
          <a:prstGeom prst="rect">
            <a:avLst/>
          </a:prstGeom>
        </p:spPr>
        <p:txBody>
          <a:bodyPr lIns="0" tIns="0" rIns="0" bIns="0" rtlCol="0" anchor="t">
            <a:spAutoFit/>
          </a:bodyPr>
          <a:lstStyle/>
          <a:p>
            <a:pPr algn="ctr">
              <a:lnSpc>
                <a:spcPts val="4899"/>
              </a:lnSpc>
              <a:spcBef>
                <a:spcPct val="0"/>
              </a:spcBef>
            </a:pPr>
            <a:r>
              <a:rPr lang="en-US" sz="3499" spc="52">
                <a:solidFill>
                  <a:srgbClr val="000000"/>
                </a:solidFill>
                <a:latin typeface="Aileron Bold"/>
              </a:rPr>
              <a:t>Snacking just got an upgrade!</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AF2E9"/>
        </a:solidFill>
        <a:effectLst/>
      </p:bgPr>
    </p:bg>
    <p:spTree>
      <p:nvGrpSpPr>
        <p:cNvPr id="1" name=""/>
        <p:cNvGrpSpPr/>
        <p:nvPr/>
      </p:nvGrpSpPr>
      <p:grpSpPr>
        <a:xfrm>
          <a:off x="0" y="0"/>
          <a:ext cx="0" cy="0"/>
          <a:chOff x="0" y="0"/>
          <a:chExt cx="0" cy="0"/>
        </a:xfrm>
      </p:grpSpPr>
      <p:sp>
        <p:nvSpPr>
          <p:cNvPr id="2" name="Freeform 2"/>
          <p:cNvSpPr/>
          <p:nvPr/>
        </p:nvSpPr>
        <p:spPr>
          <a:xfrm>
            <a:off x="479235" y="1514339"/>
            <a:ext cx="6716860" cy="6716860"/>
          </a:xfrm>
          <a:custGeom>
            <a:avLst/>
            <a:gdLst/>
            <a:ahLst/>
            <a:cxnLst/>
            <a:rect l="l" t="t" r="r" b="b"/>
            <a:pathLst>
              <a:path w="6716860" h="6716860">
                <a:moveTo>
                  <a:pt x="0" y="0"/>
                </a:moveTo>
                <a:lnTo>
                  <a:pt x="6716859" y="0"/>
                </a:lnTo>
                <a:lnTo>
                  <a:pt x="6716859" y="6716859"/>
                </a:lnTo>
                <a:lnTo>
                  <a:pt x="0" y="6716859"/>
                </a:lnTo>
                <a:lnTo>
                  <a:pt x="0" y="0"/>
                </a:lnTo>
                <a:close/>
              </a:path>
            </a:pathLst>
          </a:custGeom>
          <a:blipFill>
            <a:blip r:embed="rId2"/>
            <a:stretch>
              <a:fillRect/>
            </a:stretch>
          </a:blipFill>
        </p:spPr>
      </p:sp>
      <p:sp>
        <p:nvSpPr>
          <p:cNvPr id="3" name="TextBox 3"/>
          <p:cNvSpPr txBox="1"/>
          <p:nvPr/>
        </p:nvSpPr>
        <p:spPr>
          <a:xfrm>
            <a:off x="6313060" y="1545597"/>
            <a:ext cx="11758355" cy="596901"/>
          </a:xfrm>
          <a:prstGeom prst="rect">
            <a:avLst/>
          </a:prstGeom>
        </p:spPr>
        <p:txBody>
          <a:bodyPr lIns="0" tIns="0" rIns="0" bIns="0" rtlCol="0" anchor="t">
            <a:spAutoFit/>
          </a:bodyPr>
          <a:lstStyle/>
          <a:p>
            <a:pPr algn="ctr">
              <a:lnSpc>
                <a:spcPts val="4899"/>
              </a:lnSpc>
              <a:spcBef>
                <a:spcPct val="0"/>
              </a:spcBef>
            </a:pPr>
            <a:r>
              <a:rPr lang="en-US" sz="3499" spc="52">
                <a:solidFill>
                  <a:srgbClr val="000000"/>
                </a:solidFill>
                <a:latin typeface="Aileron Bold"/>
              </a:rPr>
              <a:t>Snacking just got an upgrade!</a:t>
            </a:r>
          </a:p>
        </p:txBody>
      </p:sp>
      <p:sp>
        <p:nvSpPr>
          <p:cNvPr id="4" name="TextBox 4"/>
          <p:cNvSpPr txBox="1"/>
          <p:nvPr/>
        </p:nvSpPr>
        <p:spPr>
          <a:xfrm>
            <a:off x="7553406" y="3441263"/>
            <a:ext cx="10138985" cy="3989682"/>
          </a:xfrm>
          <a:prstGeom prst="rect">
            <a:avLst/>
          </a:prstGeom>
        </p:spPr>
        <p:txBody>
          <a:bodyPr lIns="0" tIns="0" rIns="0" bIns="0" rtlCol="0" anchor="t">
            <a:spAutoFit/>
          </a:bodyPr>
          <a:lstStyle/>
          <a:p>
            <a:pPr algn="ctr">
              <a:lnSpc>
                <a:spcPts val="4480"/>
              </a:lnSpc>
              <a:spcBef>
                <a:spcPct val="0"/>
              </a:spcBef>
            </a:pPr>
            <a:r>
              <a:rPr lang="en-US" sz="3200" spc="48" dirty="0">
                <a:solidFill>
                  <a:srgbClr val="000000"/>
                </a:solidFill>
                <a:latin typeface="Aileron Bold"/>
              </a:rPr>
              <a:t>Fribourg, craving a crunchy companion? Look no further!  Our Less-Oily Aloo </a:t>
            </a:r>
            <a:r>
              <a:rPr lang="en-US" sz="3200" spc="48" dirty="0" err="1">
                <a:solidFill>
                  <a:srgbClr val="000000"/>
                </a:solidFill>
                <a:latin typeface="Aileron Bold"/>
              </a:rPr>
              <a:t>Bhujia</a:t>
            </a:r>
            <a:r>
              <a:rPr lang="en-US" sz="3200" spc="48" dirty="0">
                <a:solidFill>
                  <a:srgbClr val="000000"/>
                </a:solidFill>
                <a:latin typeface="Aileron Bold"/>
              </a:rPr>
              <a:t> is the perfect guilt-free snack to satisfy your cravings.   What are your favorite moments to munch on some </a:t>
            </a:r>
            <a:r>
              <a:rPr lang="en-US" sz="3200" spc="48" dirty="0" err="1">
                <a:solidFill>
                  <a:srgbClr val="000000"/>
                </a:solidFill>
                <a:latin typeface="Aileron Bold"/>
              </a:rPr>
              <a:t>Bhujia</a:t>
            </a:r>
            <a:r>
              <a:rPr lang="en-US" sz="3200" spc="48" dirty="0">
                <a:solidFill>
                  <a:srgbClr val="000000"/>
                </a:solidFill>
                <a:latin typeface="Aileron Bold"/>
              </a:rPr>
              <a:t>? Share in the comments! #Haldirams #Fribourg #SnackTime #AlooBhujia</a:t>
            </a:r>
          </a:p>
          <a:p>
            <a:pPr algn="ctr">
              <a:lnSpc>
                <a:spcPts val="4480"/>
              </a:lnSpc>
              <a:spcBef>
                <a:spcPct val="0"/>
              </a:spcBef>
            </a:pPr>
            <a:r>
              <a:rPr lang="en-US" sz="3200" spc="48" dirty="0">
                <a:solidFill>
                  <a:srgbClr val="000000"/>
                </a:solidFill>
                <a:latin typeface="Aileron Bold"/>
              </a:rPr>
              <a:t>#Snacking_just_got_an_Upgrade!</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AF2E9"/>
        </a:solidFill>
        <a:effectLst/>
      </p:bgPr>
    </p:bg>
    <p:spTree>
      <p:nvGrpSpPr>
        <p:cNvPr id="1" name=""/>
        <p:cNvGrpSpPr/>
        <p:nvPr/>
      </p:nvGrpSpPr>
      <p:grpSpPr>
        <a:xfrm>
          <a:off x="0" y="0"/>
          <a:ext cx="0" cy="0"/>
          <a:chOff x="0" y="0"/>
          <a:chExt cx="0" cy="0"/>
        </a:xfrm>
      </p:grpSpPr>
      <p:sp>
        <p:nvSpPr>
          <p:cNvPr id="2" name="TextBox 2"/>
          <p:cNvSpPr txBox="1"/>
          <p:nvPr/>
        </p:nvSpPr>
        <p:spPr>
          <a:xfrm>
            <a:off x="2079941" y="1028700"/>
            <a:ext cx="14586572" cy="819150"/>
          </a:xfrm>
          <a:prstGeom prst="rect">
            <a:avLst/>
          </a:prstGeom>
        </p:spPr>
        <p:txBody>
          <a:bodyPr lIns="0" tIns="0" rIns="0" bIns="0" rtlCol="0" anchor="t">
            <a:spAutoFit/>
          </a:bodyPr>
          <a:lstStyle/>
          <a:p>
            <a:pPr marL="0" lvl="0" indent="0" algn="ctr">
              <a:lnSpc>
                <a:spcPts val="6480"/>
              </a:lnSpc>
              <a:spcBef>
                <a:spcPct val="0"/>
              </a:spcBef>
            </a:pPr>
            <a:r>
              <a:rPr lang="en-US" sz="5400">
                <a:solidFill>
                  <a:srgbClr val="000000"/>
                </a:solidFill>
                <a:latin typeface="Fraunces Semi-Bold"/>
              </a:rPr>
              <a:t>Conclusion</a:t>
            </a:r>
          </a:p>
        </p:txBody>
      </p:sp>
      <p:sp>
        <p:nvSpPr>
          <p:cNvPr id="3" name="Freeform 3"/>
          <p:cNvSpPr/>
          <p:nvPr/>
        </p:nvSpPr>
        <p:spPr>
          <a:xfrm>
            <a:off x="17060124" y="0"/>
            <a:ext cx="1227876" cy="1255782"/>
          </a:xfrm>
          <a:custGeom>
            <a:avLst/>
            <a:gdLst/>
            <a:ahLst/>
            <a:cxnLst/>
            <a:rect l="l" t="t" r="r" b="b"/>
            <a:pathLst>
              <a:path w="1227876" h="1255782">
                <a:moveTo>
                  <a:pt x="0" y="0"/>
                </a:moveTo>
                <a:lnTo>
                  <a:pt x="1227876" y="0"/>
                </a:lnTo>
                <a:lnTo>
                  <a:pt x="1227876" y="1255782"/>
                </a:lnTo>
                <a:lnTo>
                  <a:pt x="0" y="1255782"/>
                </a:lnTo>
                <a:lnTo>
                  <a:pt x="0" y="0"/>
                </a:lnTo>
                <a:close/>
              </a:path>
            </a:pathLst>
          </a:custGeom>
          <a:blipFill>
            <a:blip r:embed="rId2"/>
            <a:stretch>
              <a:fillRect/>
            </a:stretch>
          </a:blipFill>
        </p:spPr>
      </p:sp>
      <p:sp>
        <p:nvSpPr>
          <p:cNvPr id="4" name="TextBox 4"/>
          <p:cNvSpPr txBox="1"/>
          <p:nvPr/>
        </p:nvSpPr>
        <p:spPr>
          <a:xfrm>
            <a:off x="1546071" y="2800240"/>
            <a:ext cx="15120443" cy="5033050"/>
          </a:xfrm>
          <a:prstGeom prst="rect">
            <a:avLst/>
          </a:prstGeom>
        </p:spPr>
        <p:txBody>
          <a:bodyPr lIns="0" tIns="0" rIns="0" bIns="0" rtlCol="0" anchor="t">
            <a:spAutoFit/>
          </a:bodyPr>
          <a:lstStyle/>
          <a:p>
            <a:pPr algn="ctr">
              <a:lnSpc>
                <a:spcPts val="4480"/>
              </a:lnSpc>
              <a:spcBef>
                <a:spcPct val="0"/>
              </a:spcBef>
            </a:pPr>
            <a:r>
              <a:rPr lang="en-US" sz="3200" spc="48">
                <a:solidFill>
                  <a:srgbClr val="000000"/>
                </a:solidFill>
                <a:latin typeface="Aileron"/>
              </a:rPr>
              <a:t>This project is all about introducing Fribourg to the vibrant flavors of India with Haldiram's exciting snack range. We're confident that both the Less-Oily Aloo Bhujia and Baked Banana Chips will be a hit with health-conscious consumers seeking delicious and unique options.</a:t>
            </a:r>
          </a:p>
          <a:p>
            <a:pPr algn="ctr">
              <a:lnSpc>
                <a:spcPts val="4480"/>
              </a:lnSpc>
              <a:spcBef>
                <a:spcPct val="0"/>
              </a:spcBef>
            </a:pPr>
            <a:endParaRPr lang="en-US" sz="3200" spc="48">
              <a:solidFill>
                <a:srgbClr val="000000"/>
              </a:solidFill>
              <a:latin typeface="Aileron"/>
            </a:endParaRPr>
          </a:p>
          <a:p>
            <a:pPr algn="ctr">
              <a:lnSpc>
                <a:spcPts val="4480"/>
              </a:lnSpc>
              <a:spcBef>
                <a:spcPct val="0"/>
              </a:spcBef>
            </a:pPr>
            <a:r>
              <a:rPr lang="en-US" sz="3200" spc="48">
                <a:solidFill>
                  <a:srgbClr val="000000"/>
                </a:solidFill>
                <a:latin typeface="Aileron"/>
              </a:rPr>
              <a:t>Our strategic partnership with Migros and Coop guarantees extensive distribution, putting Haldiram's within easy reach for Fribourg residents.  We've also crafted captivating social media campaigns designed to engage the target audience and build excitement around the launch.</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87E60"/>
        </a:solidFill>
        <a:effectLst/>
      </p:bgPr>
    </p:bg>
    <p:spTree>
      <p:nvGrpSpPr>
        <p:cNvPr id="1" name=""/>
        <p:cNvGrpSpPr/>
        <p:nvPr/>
      </p:nvGrpSpPr>
      <p:grpSpPr>
        <a:xfrm>
          <a:off x="0" y="0"/>
          <a:ext cx="0" cy="0"/>
          <a:chOff x="0" y="0"/>
          <a:chExt cx="0" cy="0"/>
        </a:xfrm>
      </p:grpSpPr>
      <p:sp>
        <p:nvSpPr>
          <p:cNvPr id="2" name="Freeform 2"/>
          <p:cNvSpPr/>
          <p:nvPr/>
        </p:nvSpPr>
        <p:spPr>
          <a:xfrm rot="-4477796">
            <a:off x="14494768" y="3069522"/>
            <a:ext cx="9908599" cy="7852564"/>
          </a:xfrm>
          <a:custGeom>
            <a:avLst/>
            <a:gdLst/>
            <a:ahLst/>
            <a:cxnLst/>
            <a:rect l="l" t="t" r="r" b="b"/>
            <a:pathLst>
              <a:path w="9908599" h="7852564">
                <a:moveTo>
                  <a:pt x="0" y="0"/>
                </a:moveTo>
                <a:lnTo>
                  <a:pt x="9908599" y="0"/>
                </a:lnTo>
                <a:lnTo>
                  <a:pt x="9908599" y="7852564"/>
                </a:lnTo>
                <a:lnTo>
                  <a:pt x="0" y="785256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4144394" y="1028700"/>
            <a:ext cx="9999211" cy="7924375"/>
          </a:xfrm>
          <a:custGeom>
            <a:avLst/>
            <a:gdLst/>
            <a:ahLst/>
            <a:cxnLst/>
            <a:rect l="l" t="t" r="r" b="b"/>
            <a:pathLst>
              <a:path w="9999211" h="7924375">
                <a:moveTo>
                  <a:pt x="0" y="0"/>
                </a:moveTo>
                <a:lnTo>
                  <a:pt x="9999212" y="0"/>
                </a:lnTo>
                <a:lnTo>
                  <a:pt x="9999212" y="7924375"/>
                </a:lnTo>
                <a:lnTo>
                  <a:pt x="0" y="792437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rot="4762838">
            <a:off x="11363031" y="2374099"/>
            <a:ext cx="3811334" cy="4114800"/>
          </a:xfrm>
          <a:custGeom>
            <a:avLst/>
            <a:gdLst/>
            <a:ahLst/>
            <a:cxnLst/>
            <a:rect l="l" t="t" r="r" b="b"/>
            <a:pathLst>
              <a:path w="3811334" h="4114800">
                <a:moveTo>
                  <a:pt x="0" y="0"/>
                </a:moveTo>
                <a:lnTo>
                  <a:pt x="3811333" y="0"/>
                </a:lnTo>
                <a:lnTo>
                  <a:pt x="3811333"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TextBox 5"/>
          <p:cNvSpPr txBox="1"/>
          <p:nvPr/>
        </p:nvSpPr>
        <p:spPr>
          <a:xfrm>
            <a:off x="4144394" y="4333662"/>
            <a:ext cx="9802888" cy="1323975"/>
          </a:xfrm>
          <a:prstGeom prst="rect">
            <a:avLst/>
          </a:prstGeom>
        </p:spPr>
        <p:txBody>
          <a:bodyPr lIns="0" tIns="0" rIns="0" bIns="0" rtlCol="0" anchor="t">
            <a:spAutoFit/>
          </a:bodyPr>
          <a:lstStyle/>
          <a:p>
            <a:pPr marL="0" lvl="0" indent="0" algn="ctr">
              <a:lnSpc>
                <a:spcPts val="10560"/>
              </a:lnSpc>
              <a:spcBef>
                <a:spcPct val="0"/>
              </a:spcBef>
            </a:pPr>
            <a:r>
              <a:rPr lang="en-US" sz="8800">
                <a:solidFill>
                  <a:srgbClr val="004B35"/>
                </a:solidFill>
                <a:latin typeface="Fraunces Semi-Bold"/>
              </a:rPr>
              <a:t>Thank you!</a:t>
            </a:r>
          </a:p>
        </p:txBody>
      </p:sp>
      <p:sp>
        <p:nvSpPr>
          <p:cNvPr id="6" name="Freeform 6"/>
          <p:cNvSpPr/>
          <p:nvPr/>
        </p:nvSpPr>
        <p:spPr>
          <a:xfrm rot="6288773">
            <a:off x="-5696761" y="-5415254"/>
            <a:ext cx="10688096" cy="11539105"/>
          </a:xfrm>
          <a:custGeom>
            <a:avLst/>
            <a:gdLst/>
            <a:ahLst/>
            <a:cxnLst/>
            <a:rect l="l" t="t" r="r" b="b"/>
            <a:pathLst>
              <a:path w="10688096" h="11539105">
                <a:moveTo>
                  <a:pt x="0" y="0"/>
                </a:moveTo>
                <a:lnTo>
                  <a:pt x="10688096" y="0"/>
                </a:lnTo>
                <a:lnTo>
                  <a:pt x="10688096" y="11539105"/>
                </a:lnTo>
                <a:lnTo>
                  <a:pt x="0" y="1153910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7" name="Freeform 7"/>
          <p:cNvSpPr/>
          <p:nvPr/>
        </p:nvSpPr>
        <p:spPr>
          <a:xfrm>
            <a:off x="17060124" y="0"/>
            <a:ext cx="1227876" cy="1255782"/>
          </a:xfrm>
          <a:custGeom>
            <a:avLst/>
            <a:gdLst/>
            <a:ahLst/>
            <a:cxnLst/>
            <a:rect l="l" t="t" r="r" b="b"/>
            <a:pathLst>
              <a:path w="1227876" h="1255782">
                <a:moveTo>
                  <a:pt x="0" y="0"/>
                </a:moveTo>
                <a:lnTo>
                  <a:pt x="1227876" y="0"/>
                </a:lnTo>
                <a:lnTo>
                  <a:pt x="1227876" y="1255782"/>
                </a:lnTo>
                <a:lnTo>
                  <a:pt x="0" y="1255782"/>
                </a:lnTo>
                <a:lnTo>
                  <a:pt x="0" y="0"/>
                </a:lnTo>
                <a:close/>
              </a:path>
            </a:pathLst>
          </a:custGeom>
          <a:blipFill>
            <a:blip r:embed="rId8"/>
            <a:stretch>
              <a:fillRect/>
            </a:stretch>
          </a:blipFill>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AF2E9"/>
        </a:solidFill>
        <a:effectLst/>
      </p:bgPr>
    </p:bg>
    <p:spTree>
      <p:nvGrpSpPr>
        <p:cNvPr id="1" name=""/>
        <p:cNvGrpSpPr/>
        <p:nvPr/>
      </p:nvGrpSpPr>
      <p:grpSpPr>
        <a:xfrm>
          <a:off x="0" y="0"/>
          <a:ext cx="0" cy="0"/>
          <a:chOff x="0" y="0"/>
          <a:chExt cx="0" cy="0"/>
        </a:xfrm>
      </p:grpSpPr>
      <p:sp>
        <p:nvSpPr>
          <p:cNvPr id="2" name="Freeform 2"/>
          <p:cNvSpPr/>
          <p:nvPr/>
        </p:nvSpPr>
        <p:spPr>
          <a:xfrm rot="-944741">
            <a:off x="10642574" y="4904714"/>
            <a:ext cx="11266628" cy="7379642"/>
          </a:xfrm>
          <a:custGeom>
            <a:avLst/>
            <a:gdLst/>
            <a:ahLst/>
            <a:cxnLst/>
            <a:rect l="l" t="t" r="r" b="b"/>
            <a:pathLst>
              <a:path w="11266628" h="7379642">
                <a:moveTo>
                  <a:pt x="0" y="0"/>
                </a:moveTo>
                <a:lnTo>
                  <a:pt x="11266628" y="0"/>
                </a:lnTo>
                <a:lnTo>
                  <a:pt x="11266628" y="7379642"/>
                </a:lnTo>
                <a:lnTo>
                  <a:pt x="0" y="737964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10558649">
            <a:off x="-2462770" y="-718332"/>
            <a:ext cx="10406380" cy="11234959"/>
          </a:xfrm>
          <a:custGeom>
            <a:avLst/>
            <a:gdLst/>
            <a:ahLst/>
            <a:cxnLst/>
            <a:rect l="l" t="t" r="r" b="b"/>
            <a:pathLst>
              <a:path w="10406380" h="11234959">
                <a:moveTo>
                  <a:pt x="0" y="0"/>
                </a:moveTo>
                <a:lnTo>
                  <a:pt x="10406381" y="0"/>
                </a:lnTo>
                <a:lnTo>
                  <a:pt x="10406381" y="11234958"/>
                </a:lnTo>
                <a:lnTo>
                  <a:pt x="0" y="1123495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7442701" y="0"/>
            <a:ext cx="845299" cy="864511"/>
          </a:xfrm>
          <a:custGeom>
            <a:avLst/>
            <a:gdLst/>
            <a:ahLst/>
            <a:cxnLst/>
            <a:rect l="l" t="t" r="r" b="b"/>
            <a:pathLst>
              <a:path w="845299" h="864511">
                <a:moveTo>
                  <a:pt x="0" y="0"/>
                </a:moveTo>
                <a:lnTo>
                  <a:pt x="845299" y="0"/>
                </a:lnTo>
                <a:lnTo>
                  <a:pt x="845299" y="864511"/>
                </a:lnTo>
                <a:lnTo>
                  <a:pt x="0" y="864511"/>
                </a:lnTo>
                <a:lnTo>
                  <a:pt x="0" y="0"/>
                </a:lnTo>
                <a:close/>
              </a:path>
            </a:pathLst>
          </a:custGeom>
          <a:blipFill>
            <a:blip r:embed="rId6"/>
            <a:stretch>
              <a:fillRect/>
            </a:stretch>
          </a:blipFill>
        </p:spPr>
      </p:sp>
      <p:sp>
        <p:nvSpPr>
          <p:cNvPr id="5" name="TextBox 5"/>
          <p:cNvSpPr txBox="1"/>
          <p:nvPr/>
        </p:nvSpPr>
        <p:spPr>
          <a:xfrm>
            <a:off x="4787733" y="371475"/>
            <a:ext cx="10129856" cy="1323975"/>
          </a:xfrm>
          <a:prstGeom prst="rect">
            <a:avLst/>
          </a:prstGeom>
        </p:spPr>
        <p:txBody>
          <a:bodyPr lIns="0" tIns="0" rIns="0" bIns="0" rtlCol="0" anchor="t">
            <a:spAutoFit/>
          </a:bodyPr>
          <a:lstStyle/>
          <a:p>
            <a:pPr marL="0" lvl="0" indent="0" algn="l">
              <a:lnSpc>
                <a:spcPts val="10559"/>
              </a:lnSpc>
              <a:spcBef>
                <a:spcPct val="0"/>
              </a:spcBef>
            </a:pPr>
            <a:r>
              <a:rPr lang="en-US" sz="8799">
                <a:solidFill>
                  <a:srgbClr val="F87E60"/>
                </a:solidFill>
                <a:latin typeface="Fraunces Semi-Bold"/>
              </a:rPr>
              <a:t>MARKET SHARE</a:t>
            </a:r>
          </a:p>
        </p:txBody>
      </p:sp>
      <p:sp>
        <p:nvSpPr>
          <p:cNvPr id="6" name="Freeform 6">
            <a:hlinkClick r:id="rId7" tooltip="https://www.bikaji.com/pub/media/Industry-Report-dated-30092022.pdf"/>
          </p:cNvPr>
          <p:cNvSpPr/>
          <p:nvPr/>
        </p:nvSpPr>
        <p:spPr>
          <a:xfrm>
            <a:off x="1028700" y="3037394"/>
            <a:ext cx="4984541" cy="5671103"/>
          </a:xfrm>
          <a:custGeom>
            <a:avLst/>
            <a:gdLst/>
            <a:ahLst/>
            <a:cxnLst/>
            <a:rect l="l" t="t" r="r" b="b"/>
            <a:pathLst>
              <a:path w="4984541" h="5671103">
                <a:moveTo>
                  <a:pt x="0" y="0"/>
                </a:moveTo>
                <a:lnTo>
                  <a:pt x="4984541" y="0"/>
                </a:lnTo>
                <a:lnTo>
                  <a:pt x="4984541" y="5671102"/>
                </a:lnTo>
                <a:lnTo>
                  <a:pt x="0" y="5671102"/>
                </a:lnTo>
                <a:lnTo>
                  <a:pt x="0" y="0"/>
                </a:lnTo>
                <a:close/>
              </a:path>
            </a:pathLst>
          </a:custGeom>
          <a:blipFill>
            <a:blip r:embed="rId8"/>
            <a:stretch>
              <a:fillRect r="-808" b="-417"/>
            </a:stretch>
          </a:blipFill>
        </p:spPr>
      </p:sp>
      <p:sp>
        <p:nvSpPr>
          <p:cNvPr id="7" name="Freeform 7"/>
          <p:cNvSpPr/>
          <p:nvPr/>
        </p:nvSpPr>
        <p:spPr>
          <a:xfrm>
            <a:off x="12925256" y="3078163"/>
            <a:ext cx="4868120" cy="5630333"/>
          </a:xfrm>
          <a:custGeom>
            <a:avLst/>
            <a:gdLst/>
            <a:ahLst/>
            <a:cxnLst/>
            <a:rect l="l" t="t" r="r" b="b"/>
            <a:pathLst>
              <a:path w="4868120" h="5630333">
                <a:moveTo>
                  <a:pt x="0" y="0"/>
                </a:moveTo>
                <a:lnTo>
                  <a:pt x="4868120" y="0"/>
                </a:lnTo>
                <a:lnTo>
                  <a:pt x="4868120" y="5630333"/>
                </a:lnTo>
                <a:lnTo>
                  <a:pt x="0" y="5630333"/>
                </a:lnTo>
                <a:lnTo>
                  <a:pt x="0" y="0"/>
                </a:lnTo>
                <a:close/>
              </a:path>
            </a:pathLst>
          </a:custGeom>
          <a:blipFill>
            <a:blip r:embed="rId9"/>
            <a:stretch>
              <a:fillRect t="-2463" b="-2463"/>
            </a:stretch>
          </a:blipFill>
        </p:spPr>
      </p:sp>
      <p:sp>
        <p:nvSpPr>
          <p:cNvPr id="8" name="TextBox 8"/>
          <p:cNvSpPr txBox="1"/>
          <p:nvPr/>
        </p:nvSpPr>
        <p:spPr>
          <a:xfrm>
            <a:off x="6264739" y="3039728"/>
            <a:ext cx="6442632" cy="3312951"/>
          </a:xfrm>
          <a:prstGeom prst="rect">
            <a:avLst/>
          </a:prstGeom>
        </p:spPr>
        <p:txBody>
          <a:bodyPr lIns="0" tIns="0" rIns="0" bIns="0" rtlCol="0" anchor="t">
            <a:spAutoFit/>
          </a:bodyPr>
          <a:lstStyle/>
          <a:p>
            <a:pPr marL="0" lvl="0" indent="0" algn="l">
              <a:lnSpc>
                <a:spcPts val="3771"/>
              </a:lnSpc>
              <a:spcBef>
                <a:spcPct val="0"/>
              </a:spcBef>
            </a:pPr>
            <a:r>
              <a:rPr lang="en-US" sz="2693">
                <a:solidFill>
                  <a:srgbClr val="004B35"/>
                </a:solidFill>
                <a:latin typeface="Fraunces"/>
              </a:rPr>
              <a:t>Haldiram is the market leader in Ethnic Namkeen and snacks market has always been associated with packaged traditional snacks and sweets in India and abroad. With a long heritage it is expected to dominate the market over the next 4-5 years.</a:t>
            </a:r>
          </a:p>
        </p:txBody>
      </p:sp>
      <p:sp>
        <p:nvSpPr>
          <p:cNvPr id="9" name="TextBox 9"/>
          <p:cNvSpPr txBox="1"/>
          <p:nvPr/>
        </p:nvSpPr>
        <p:spPr>
          <a:xfrm>
            <a:off x="0" y="9646980"/>
            <a:ext cx="12324480" cy="352293"/>
          </a:xfrm>
          <a:prstGeom prst="rect">
            <a:avLst/>
          </a:prstGeom>
        </p:spPr>
        <p:txBody>
          <a:bodyPr lIns="0" tIns="0" rIns="0" bIns="0" rtlCol="0" anchor="t">
            <a:spAutoFit/>
          </a:bodyPr>
          <a:lstStyle/>
          <a:p>
            <a:pPr algn="ctr">
              <a:lnSpc>
                <a:spcPts val="2879"/>
              </a:lnSpc>
              <a:spcBef>
                <a:spcPct val="0"/>
              </a:spcBef>
            </a:pPr>
            <a:r>
              <a:rPr lang="en-US" sz="2400">
                <a:solidFill>
                  <a:srgbClr val="000000"/>
                </a:solidFill>
                <a:latin typeface="Fraunces"/>
              </a:rPr>
              <a:t>Source: https://www.bikaji.com/pub/media/Industry-Report-dated-30092022.pdf</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AF2E9"/>
        </a:solidFill>
        <a:effectLst/>
      </p:bgPr>
    </p:bg>
    <p:spTree>
      <p:nvGrpSpPr>
        <p:cNvPr id="1" name=""/>
        <p:cNvGrpSpPr/>
        <p:nvPr/>
      </p:nvGrpSpPr>
      <p:grpSpPr>
        <a:xfrm>
          <a:off x="0" y="0"/>
          <a:ext cx="0" cy="0"/>
          <a:chOff x="0" y="0"/>
          <a:chExt cx="0" cy="0"/>
        </a:xfrm>
      </p:grpSpPr>
      <p:sp>
        <p:nvSpPr>
          <p:cNvPr id="2" name="Freeform 2"/>
          <p:cNvSpPr/>
          <p:nvPr/>
        </p:nvSpPr>
        <p:spPr>
          <a:xfrm rot="8496338">
            <a:off x="12365118" y="-5068145"/>
            <a:ext cx="10456973" cy="11289580"/>
          </a:xfrm>
          <a:custGeom>
            <a:avLst/>
            <a:gdLst/>
            <a:ahLst/>
            <a:cxnLst/>
            <a:rect l="l" t="t" r="r" b="b"/>
            <a:pathLst>
              <a:path w="10456973" h="11289580">
                <a:moveTo>
                  <a:pt x="0" y="0"/>
                </a:moveTo>
                <a:lnTo>
                  <a:pt x="10456974" y="0"/>
                </a:lnTo>
                <a:lnTo>
                  <a:pt x="10456974" y="11289580"/>
                </a:lnTo>
                <a:lnTo>
                  <a:pt x="0" y="1128958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5400000">
            <a:off x="-3504357" y="4140973"/>
            <a:ext cx="6459409" cy="7701233"/>
          </a:xfrm>
          <a:custGeom>
            <a:avLst/>
            <a:gdLst/>
            <a:ahLst/>
            <a:cxnLst/>
            <a:rect l="l" t="t" r="r" b="b"/>
            <a:pathLst>
              <a:path w="6459409" h="7701233">
                <a:moveTo>
                  <a:pt x="0" y="0"/>
                </a:moveTo>
                <a:lnTo>
                  <a:pt x="6459409" y="0"/>
                </a:lnTo>
                <a:lnTo>
                  <a:pt x="6459409" y="7701233"/>
                </a:lnTo>
                <a:lnTo>
                  <a:pt x="0" y="770123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7249205" y="0"/>
            <a:ext cx="1038795" cy="1062404"/>
          </a:xfrm>
          <a:custGeom>
            <a:avLst/>
            <a:gdLst/>
            <a:ahLst/>
            <a:cxnLst/>
            <a:rect l="l" t="t" r="r" b="b"/>
            <a:pathLst>
              <a:path w="1038795" h="1062404">
                <a:moveTo>
                  <a:pt x="0" y="0"/>
                </a:moveTo>
                <a:lnTo>
                  <a:pt x="1038795" y="0"/>
                </a:lnTo>
                <a:lnTo>
                  <a:pt x="1038795" y="1062404"/>
                </a:lnTo>
                <a:lnTo>
                  <a:pt x="0" y="1062404"/>
                </a:lnTo>
                <a:lnTo>
                  <a:pt x="0" y="0"/>
                </a:lnTo>
                <a:close/>
              </a:path>
            </a:pathLst>
          </a:custGeom>
          <a:blipFill>
            <a:blip r:embed="rId6"/>
            <a:stretch>
              <a:fillRect/>
            </a:stretch>
          </a:blipFill>
        </p:spPr>
      </p:sp>
      <p:sp>
        <p:nvSpPr>
          <p:cNvPr id="5" name="Freeform 5"/>
          <p:cNvSpPr/>
          <p:nvPr/>
        </p:nvSpPr>
        <p:spPr>
          <a:xfrm>
            <a:off x="9144000" y="2190851"/>
            <a:ext cx="6286236" cy="2226559"/>
          </a:xfrm>
          <a:custGeom>
            <a:avLst/>
            <a:gdLst/>
            <a:ahLst/>
            <a:cxnLst/>
            <a:rect l="l" t="t" r="r" b="b"/>
            <a:pathLst>
              <a:path w="6286236" h="2226559">
                <a:moveTo>
                  <a:pt x="0" y="0"/>
                </a:moveTo>
                <a:lnTo>
                  <a:pt x="6286236" y="0"/>
                </a:lnTo>
                <a:lnTo>
                  <a:pt x="6286236" y="2226559"/>
                </a:lnTo>
                <a:lnTo>
                  <a:pt x="0" y="2226559"/>
                </a:lnTo>
                <a:lnTo>
                  <a:pt x="0" y="0"/>
                </a:lnTo>
                <a:close/>
              </a:path>
            </a:pathLst>
          </a:custGeom>
          <a:blipFill>
            <a:blip r:embed="rId7"/>
            <a:stretch>
              <a:fillRect t="-819" b="-819"/>
            </a:stretch>
          </a:blipFill>
        </p:spPr>
      </p:sp>
      <p:sp>
        <p:nvSpPr>
          <p:cNvPr id="6" name="Freeform 6"/>
          <p:cNvSpPr/>
          <p:nvPr/>
        </p:nvSpPr>
        <p:spPr>
          <a:xfrm>
            <a:off x="4049401" y="6184031"/>
            <a:ext cx="4067702" cy="3482350"/>
          </a:xfrm>
          <a:custGeom>
            <a:avLst/>
            <a:gdLst/>
            <a:ahLst/>
            <a:cxnLst/>
            <a:rect l="l" t="t" r="r" b="b"/>
            <a:pathLst>
              <a:path w="4067702" h="3482350">
                <a:moveTo>
                  <a:pt x="0" y="0"/>
                </a:moveTo>
                <a:lnTo>
                  <a:pt x="4067702" y="0"/>
                </a:lnTo>
                <a:lnTo>
                  <a:pt x="4067702" y="3482350"/>
                </a:lnTo>
                <a:lnTo>
                  <a:pt x="0" y="3482350"/>
                </a:lnTo>
                <a:lnTo>
                  <a:pt x="0" y="0"/>
                </a:lnTo>
                <a:close/>
              </a:path>
            </a:pathLst>
          </a:custGeom>
          <a:blipFill>
            <a:blip r:embed="rId8"/>
            <a:stretch>
              <a:fillRect/>
            </a:stretch>
          </a:blipFill>
        </p:spPr>
      </p:sp>
      <p:sp>
        <p:nvSpPr>
          <p:cNvPr id="7" name="Freeform 7"/>
          <p:cNvSpPr/>
          <p:nvPr/>
        </p:nvSpPr>
        <p:spPr>
          <a:xfrm>
            <a:off x="2228662" y="2190851"/>
            <a:ext cx="4728545" cy="3698565"/>
          </a:xfrm>
          <a:custGeom>
            <a:avLst/>
            <a:gdLst/>
            <a:ahLst/>
            <a:cxnLst/>
            <a:rect l="l" t="t" r="r" b="b"/>
            <a:pathLst>
              <a:path w="4728545" h="3698565">
                <a:moveTo>
                  <a:pt x="0" y="0"/>
                </a:moveTo>
                <a:lnTo>
                  <a:pt x="4728545" y="0"/>
                </a:lnTo>
                <a:lnTo>
                  <a:pt x="4728545" y="3698565"/>
                </a:lnTo>
                <a:lnTo>
                  <a:pt x="0" y="3698565"/>
                </a:lnTo>
                <a:lnTo>
                  <a:pt x="0" y="0"/>
                </a:lnTo>
                <a:close/>
              </a:path>
            </a:pathLst>
          </a:custGeom>
          <a:blipFill>
            <a:blip r:embed="rId9"/>
            <a:stretch>
              <a:fillRect/>
            </a:stretch>
          </a:blipFill>
        </p:spPr>
      </p:sp>
      <p:sp>
        <p:nvSpPr>
          <p:cNvPr id="8" name="Freeform 8"/>
          <p:cNvSpPr/>
          <p:nvPr/>
        </p:nvSpPr>
        <p:spPr>
          <a:xfrm>
            <a:off x="10568691" y="5889416"/>
            <a:ext cx="4861545" cy="2853876"/>
          </a:xfrm>
          <a:custGeom>
            <a:avLst/>
            <a:gdLst/>
            <a:ahLst/>
            <a:cxnLst/>
            <a:rect l="l" t="t" r="r" b="b"/>
            <a:pathLst>
              <a:path w="4861545" h="2853876">
                <a:moveTo>
                  <a:pt x="0" y="0"/>
                </a:moveTo>
                <a:lnTo>
                  <a:pt x="4861545" y="0"/>
                </a:lnTo>
                <a:lnTo>
                  <a:pt x="4861545" y="2853876"/>
                </a:lnTo>
                <a:lnTo>
                  <a:pt x="0" y="2853876"/>
                </a:lnTo>
                <a:lnTo>
                  <a:pt x="0" y="0"/>
                </a:lnTo>
                <a:close/>
              </a:path>
            </a:pathLst>
          </a:custGeom>
          <a:blipFill>
            <a:blip r:embed="rId10"/>
            <a:stretch>
              <a:fillRect/>
            </a:stretch>
          </a:blipFill>
        </p:spPr>
      </p:sp>
      <p:sp>
        <p:nvSpPr>
          <p:cNvPr id="9" name="TextBox 9"/>
          <p:cNvSpPr txBox="1"/>
          <p:nvPr/>
        </p:nvSpPr>
        <p:spPr>
          <a:xfrm>
            <a:off x="2228662" y="90887"/>
            <a:ext cx="11776883" cy="971517"/>
          </a:xfrm>
          <a:prstGeom prst="rect">
            <a:avLst/>
          </a:prstGeom>
        </p:spPr>
        <p:txBody>
          <a:bodyPr lIns="0" tIns="0" rIns="0" bIns="0" rtlCol="0" anchor="t">
            <a:spAutoFit/>
          </a:bodyPr>
          <a:lstStyle/>
          <a:p>
            <a:pPr marL="0" lvl="0" indent="0" algn="ctr">
              <a:lnSpc>
                <a:spcPts val="7679"/>
              </a:lnSpc>
            </a:pPr>
            <a:r>
              <a:rPr lang="en-US" sz="6399">
                <a:solidFill>
                  <a:srgbClr val="004B35"/>
                </a:solidFill>
                <a:latin typeface="Fraunces Semi-Bold"/>
              </a:rPr>
              <a:t>COMPETITORS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AF2E9"/>
        </a:solidFill>
        <a:effectLst/>
      </p:bgPr>
    </p:bg>
    <p:spTree>
      <p:nvGrpSpPr>
        <p:cNvPr id="1" name=""/>
        <p:cNvGrpSpPr/>
        <p:nvPr/>
      </p:nvGrpSpPr>
      <p:grpSpPr>
        <a:xfrm>
          <a:off x="0" y="0"/>
          <a:ext cx="0" cy="0"/>
          <a:chOff x="0" y="0"/>
          <a:chExt cx="0" cy="0"/>
        </a:xfrm>
      </p:grpSpPr>
      <p:grpSp>
        <p:nvGrpSpPr>
          <p:cNvPr id="2" name="Group 2"/>
          <p:cNvGrpSpPr/>
          <p:nvPr/>
        </p:nvGrpSpPr>
        <p:grpSpPr>
          <a:xfrm>
            <a:off x="6000750" y="2000250"/>
            <a:ext cx="3143250" cy="3143250"/>
            <a:chOff x="0" y="0"/>
            <a:chExt cx="827852" cy="827852"/>
          </a:xfrm>
        </p:grpSpPr>
        <p:sp>
          <p:nvSpPr>
            <p:cNvPr id="3" name="Freeform 3"/>
            <p:cNvSpPr/>
            <p:nvPr/>
          </p:nvSpPr>
          <p:spPr>
            <a:xfrm>
              <a:off x="0" y="0"/>
              <a:ext cx="827852" cy="827852"/>
            </a:xfrm>
            <a:custGeom>
              <a:avLst/>
              <a:gdLst/>
              <a:ahLst/>
              <a:cxnLst/>
              <a:rect l="l" t="t" r="r" b="b"/>
              <a:pathLst>
                <a:path w="827852" h="827852">
                  <a:moveTo>
                    <a:pt x="0" y="0"/>
                  </a:moveTo>
                  <a:lnTo>
                    <a:pt x="827852" y="0"/>
                  </a:lnTo>
                  <a:lnTo>
                    <a:pt x="827852" y="827852"/>
                  </a:lnTo>
                  <a:lnTo>
                    <a:pt x="0" y="827852"/>
                  </a:lnTo>
                  <a:close/>
                </a:path>
              </a:pathLst>
            </a:custGeom>
            <a:solidFill>
              <a:srgbClr val="F87E60"/>
            </a:solidFill>
          </p:spPr>
        </p:sp>
        <p:sp>
          <p:nvSpPr>
            <p:cNvPr id="4" name="TextBox 4"/>
            <p:cNvSpPr txBox="1"/>
            <p:nvPr/>
          </p:nvSpPr>
          <p:spPr>
            <a:xfrm>
              <a:off x="0" y="-171450"/>
              <a:ext cx="827852" cy="999302"/>
            </a:xfrm>
            <a:prstGeom prst="rect">
              <a:avLst/>
            </a:prstGeom>
          </p:spPr>
          <p:txBody>
            <a:bodyPr lIns="50800" tIns="50800" rIns="50800" bIns="50800" rtlCol="0" anchor="ctr"/>
            <a:lstStyle/>
            <a:p>
              <a:pPr algn="ctr">
                <a:lnSpc>
                  <a:spcPts val="12319"/>
                </a:lnSpc>
              </a:pPr>
              <a:r>
                <a:rPr lang="en-US" sz="8799">
                  <a:solidFill>
                    <a:srgbClr val="FFFFFF"/>
                  </a:solidFill>
                  <a:latin typeface="Aileron Ultra-Bold"/>
                </a:rPr>
                <a:t>S</a:t>
              </a:r>
            </a:p>
          </p:txBody>
        </p:sp>
      </p:grpSp>
      <p:sp>
        <p:nvSpPr>
          <p:cNvPr id="5" name="Freeform 5"/>
          <p:cNvSpPr/>
          <p:nvPr/>
        </p:nvSpPr>
        <p:spPr>
          <a:xfrm rot="-5400000">
            <a:off x="6039693" y="4480190"/>
            <a:ext cx="624367" cy="702253"/>
          </a:xfrm>
          <a:custGeom>
            <a:avLst/>
            <a:gdLst/>
            <a:ahLst/>
            <a:cxnLst/>
            <a:rect l="l" t="t" r="r" b="b"/>
            <a:pathLst>
              <a:path w="624367" h="702253">
                <a:moveTo>
                  <a:pt x="0" y="0"/>
                </a:moveTo>
                <a:lnTo>
                  <a:pt x="624367" y="0"/>
                </a:lnTo>
                <a:lnTo>
                  <a:pt x="624367" y="702253"/>
                </a:lnTo>
                <a:lnTo>
                  <a:pt x="0" y="70225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6" name="Group 6"/>
          <p:cNvGrpSpPr/>
          <p:nvPr/>
        </p:nvGrpSpPr>
        <p:grpSpPr>
          <a:xfrm>
            <a:off x="1028700" y="2541932"/>
            <a:ext cx="4191000" cy="1727835"/>
            <a:chOff x="0" y="0"/>
            <a:chExt cx="5588000" cy="2303780"/>
          </a:xfrm>
        </p:grpSpPr>
        <p:sp>
          <p:nvSpPr>
            <p:cNvPr id="7" name="TextBox 7"/>
            <p:cNvSpPr txBox="1"/>
            <p:nvPr/>
          </p:nvSpPr>
          <p:spPr>
            <a:xfrm>
              <a:off x="0" y="-28575"/>
              <a:ext cx="5588000" cy="590762"/>
            </a:xfrm>
            <a:prstGeom prst="rect">
              <a:avLst/>
            </a:prstGeom>
          </p:spPr>
          <p:txBody>
            <a:bodyPr lIns="0" tIns="0" rIns="0" bIns="0" rtlCol="0" anchor="t">
              <a:spAutoFit/>
            </a:bodyPr>
            <a:lstStyle/>
            <a:p>
              <a:pPr algn="just">
                <a:lnSpc>
                  <a:spcPts val="3640"/>
                </a:lnSpc>
              </a:pPr>
              <a:r>
                <a:rPr lang="en-US" sz="2800" spc="84">
                  <a:solidFill>
                    <a:srgbClr val="BE3531"/>
                  </a:solidFill>
                  <a:latin typeface="Aileron Bold"/>
                </a:rPr>
                <a:t>STRENGTHS</a:t>
              </a:r>
            </a:p>
          </p:txBody>
        </p:sp>
        <p:sp>
          <p:nvSpPr>
            <p:cNvPr id="8" name="TextBox 8"/>
            <p:cNvSpPr txBox="1"/>
            <p:nvPr/>
          </p:nvSpPr>
          <p:spPr>
            <a:xfrm>
              <a:off x="0" y="778087"/>
              <a:ext cx="5588000" cy="1525693"/>
            </a:xfrm>
            <a:prstGeom prst="rect">
              <a:avLst/>
            </a:prstGeom>
          </p:spPr>
          <p:txBody>
            <a:bodyPr lIns="0" tIns="0" rIns="0" bIns="0" rtlCol="0" anchor="t">
              <a:spAutoFit/>
            </a:bodyPr>
            <a:lstStyle/>
            <a:p>
              <a:pPr marL="474981" lvl="1" indent="-237491" algn="just">
                <a:lnSpc>
                  <a:spcPts val="3080"/>
                </a:lnSpc>
                <a:buFont typeface="Arial"/>
                <a:buChar char="•"/>
              </a:pPr>
              <a:r>
                <a:rPr lang="en-US" sz="2200" spc="33">
                  <a:solidFill>
                    <a:srgbClr val="191919"/>
                  </a:solidFill>
                  <a:latin typeface="Aileron"/>
                </a:rPr>
                <a:t>Strong Brand Presence</a:t>
              </a:r>
            </a:p>
            <a:p>
              <a:pPr marL="474981" lvl="1" indent="-237491" algn="just">
                <a:lnSpc>
                  <a:spcPts val="3080"/>
                </a:lnSpc>
                <a:buFont typeface="Arial"/>
                <a:buChar char="•"/>
              </a:pPr>
              <a:r>
                <a:rPr lang="en-US" sz="2200" spc="33">
                  <a:solidFill>
                    <a:srgbClr val="191919"/>
                  </a:solidFill>
                  <a:latin typeface="Aileron"/>
                </a:rPr>
                <a:t>Diverse product range</a:t>
              </a:r>
            </a:p>
            <a:p>
              <a:pPr marL="474981" lvl="1" indent="-237491" algn="just">
                <a:lnSpc>
                  <a:spcPts val="3080"/>
                </a:lnSpc>
                <a:buFont typeface="Arial"/>
                <a:buChar char="•"/>
              </a:pPr>
              <a:r>
                <a:rPr lang="en-US" sz="2200" spc="33">
                  <a:solidFill>
                    <a:srgbClr val="191919"/>
                  </a:solidFill>
                  <a:latin typeface="Aileron"/>
                </a:rPr>
                <a:t>Loyal customer base</a:t>
              </a:r>
            </a:p>
          </p:txBody>
        </p:sp>
      </p:grpSp>
      <p:grpSp>
        <p:nvGrpSpPr>
          <p:cNvPr id="9" name="Group 9"/>
          <p:cNvGrpSpPr/>
          <p:nvPr/>
        </p:nvGrpSpPr>
        <p:grpSpPr>
          <a:xfrm>
            <a:off x="13068300" y="2637182"/>
            <a:ext cx="4191000" cy="1727835"/>
            <a:chOff x="0" y="0"/>
            <a:chExt cx="5588000" cy="2303780"/>
          </a:xfrm>
        </p:grpSpPr>
        <p:sp>
          <p:nvSpPr>
            <p:cNvPr id="10" name="TextBox 10"/>
            <p:cNvSpPr txBox="1"/>
            <p:nvPr/>
          </p:nvSpPr>
          <p:spPr>
            <a:xfrm>
              <a:off x="0" y="-28575"/>
              <a:ext cx="5588000" cy="590762"/>
            </a:xfrm>
            <a:prstGeom prst="rect">
              <a:avLst/>
            </a:prstGeom>
          </p:spPr>
          <p:txBody>
            <a:bodyPr lIns="0" tIns="0" rIns="0" bIns="0" rtlCol="0" anchor="t">
              <a:spAutoFit/>
            </a:bodyPr>
            <a:lstStyle/>
            <a:p>
              <a:pPr>
                <a:lnSpc>
                  <a:spcPts val="3640"/>
                </a:lnSpc>
              </a:pPr>
              <a:r>
                <a:rPr lang="en-US" sz="2800" spc="84">
                  <a:solidFill>
                    <a:srgbClr val="BE3531"/>
                  </a:solidFill>
                  <a:latin typeface="Aileron Bold"/>
                </a:rPr>
                <a:t>WEAKNESSES</a:t>
              </a:r>
            </a:p>
          </p:txBody>
        </p:sp>
        <p:sp>
          <p:nvSpPr>
            <p:cNvPr id="11" name="TextBox 11"/>
            <p:cNvSpPr txBox="1"/>
            <p:nvPr/>
          </p:nvSpPr>
          <p:spPr>
            <a:xfrm>
              <a:off x="0" y="778087"/>
              <a:ext cx="5588000" cy="1525693"/>
            </a:xfrm>
            <a:prstGeom prst="rect">
              <a:avLst/>
            </a:prstGeom>
          </p:spPr>
          <p:txBody>
            <a:bodyPr lIns="0" tIns="0" rIns="0" bIns="0" rtlCol="0" anchor="t">
              <a:spAutoFit/>
            </a:bodyPr>
            <a:lstStyle/>
            <a:p>
              <a:pPr marL="474981" lvl="1" indent="-237491">
                <a:lnSpc>
                  <a:spcPts val="3080"/>
                </a:lnSpc>
                <a:buFont typeface="Arial"/>
                <a:buChar char="•"/>
              </a:pPr>
              <a:r>
                <a:rPr lang="en-US" sz="2200" spc="33">
                  <a:solidFill>
                    <a:srgbClr val="191919"/>
                  </a:solidFill>
                  <a:latin typeface="Aileron"/>
                </a:rPr>
                <a:t>Limited International Presence</a:t>
              </a:r>
            </a:p>
            <a:p>
              <a:pPr marL="474981" lvl="1" indent="-237491">
                <a:lnSpc>
                  <a:spcPts val="3080"/>
                </a:lnSpc>
                <a:buFont typeface="Arial"/>
                <a:buChar char="•"/>
              </a:pPr>
              <a:r>
                <a:rPr lang="en-US" sz="2200" spc="33">
                  <a:solidFill>
                    <a:srgbClr val="191919"/>
                  </a:solidFill>
                  <a:latin typeface="Aileron"/>
                </a:rPr>
                <a:t>Price Sensitivity</a:t>
              </a:r>
            </a:p>
          </p:txBody>
        </p:sp>
      </p:grpSp>
      <p:grpSp>
        <p:nvGrpSpPr>
          <p:cNvPr id="12" name="Group 12"/>
          <p:cNvGrpSpPr/>
          <p:nvPr/>
        </p:nvGrpSpPr>
        <p:grpSpPr>
          <a:xfrm>
            <a:off x="1028700" y="6117246"/>
            <a:ext cx="4191000" cy="1337310"/>
            <a:chOff x="0" y="0"/>
            <a:chExt cx="5588000" cy="1783080"/>
          </a:xfrm>
        </p:grpSpPr>
        <p:sp>
          <p:nvSpPr>
            <p:cNvPr id="13" name="TextBox 13"/>
            <p:cNvSpPr txBox="1"/>
            <p:nvPr/>
          </p:nvSpPr>
          <p:spPr>
            <a:xfrm>
              <a:off x="0" y="-28575"/>
              <a:ext cx="5588000" cy="590762"/>
            </a:xfrm>
            <a:prstGeom prst="rect">
              <a:avLst/>
            </a:prstGeom>
          </p:spPr>
          <p:txBody>
            <a:bodyPr lIns="0" tIns="0" rIns="0" bIns="0" rtlCol="0" anchor="t">
              <a:spAutoFit/>
            </a:bodyPr>
            <a:lstStyle/>
            <a:p>
              <a:pPr algn="just">
                <a:lnSpc>
                  <a:spcPts val="3640"/>
                </a:lnSpc>
              </a:pPr>
              <a:r>
                <a:rPr lang="en-US" sz="2800" spc="84">
                  <a:solidFill>
                    <a:srgbClr val="BE3531"/>
                  </a:solidFill>
                  <a:latin typeface="Aileron Bold"/>
                </a:rPr>
                <a:t>OPPORTUNITIES</a:t>
              </a:r>
            </a:p>
          </p:txBody>
        </p:sp>
        <p:sp>
          <p:nvSpPr>
            <p:cNvPr id="14" name="TextBox 14"/>
            <p:cNvSpPr txBox="1"/>
            <p:nvPr/>
          </p:nvSpPr>
          <p:spPr>
            <a:xfrm>
              <a:off x="0" y="778087"/>
              <a:ext cx="5588000" cy="1004993"/>
            </a:xfrm>
            <a:prstGeom prst="rect">
              <a:avLst/>
            </a:prstGeom>
          </p:spPr>
          <p:txBody>
            <a:bodyPr lIns="0" tIns="0" rIns="0" bIns="0" rtlCol="0" anchor="t">
              <a:spAutoFit/>
            </a:bodyPr>
            <a:lstStyle/>
            <a:p>
              <a:pPr marL="474981" lvl="1" indent="-237491" algn="just">
                <a:lnSpc>
                  <a:spcPts val="3080"/>
                </a:lnSpc>
                <a:buFont typeface="Arial"/>
                <a:buChar char="•"/>
              </a:pPr>
              <a:r>
                <a:rPr lang="en-US" sz="2200" spc="33">
                  <a:solidFill>
                    <a:srgbClr val="191919"/>
                  </a:solidFill>
                  <a:latin typeface="Aileron"/>
                </a:rPr>
                <a:t>Market Expansion</a:t>
              </a:r>
            </a:p>
            <a:p>
              <a:pPr marL="474981" lvl="1" indent="-237491" algn="just">
                <a:lnSpc>
                  <a:spcPts val="3080"/>
                </a:lnSpc>
                <a:buFont typeface="Arial"/>
                <a:buChar char="•"/>
              </a:pPr>
              <a:r>
                <a:rPr lang="en-US" sz="2200" spc="33">
                  <a:solidFill>
                    <a:srgbClr val="191919"/>
                  </a:solidFill>
                  <a:latin typeface="Aileron"/>
                </a:rPr>
                <a:t>Hotel Business</a:t>
              </a:r>
            </a:p>
          </p:txBody>
        </p:sp>
      </p:grpSp>
      <p:grpSp>
        <p:nvGrpSpPr>
          <p:cNvPr id="15" name="Group 15"/>
          <p:cNvGrpSpPr/>
          <p:nvPr/>
        </p:nvGrpSpPr>
        <p:grpSpPr>
          <a:xfrm>
            <a:off x="13068300" y="6117246"/>
            <a:ext cx="4191000" cy="1337310"/>
            <a:chOff x="0" y="0"/>
            <a:chExt cx="5588000" cy="1783080"/>
          </a:xfrm>
        </p:grpSpPr>
        <p:sp>
          <p:nvSpPr>
            <p:cNvPr id="16" name="TextBox 16"/>
            <p:cNvSpPr txBox="1"/>
            <p:nvPr/>
          </p:nvSpPr>
          <p:spPr>
            <a:xfrm>
              <a:off x="0" y="-28575"/>
              <a:ext cx="5588000" cy="590762"/>
            </a:xfrm>
            <a:prstGeom prst="rect">
              <a:avLst/>
            </a:prstGeom>
          </p:spPr>
          <p:txBody>
            <a:bodyPr lIns="0" tIns="0" rIns="0" bIns="0" rtlCol="0" anchor="t">
              <a:spAutoFit/>
            </a:bodyPr>
            <a:lstStyle/>
            <a:p>
              <a:pPr>
                <a:lnSpc>
                  <a:spcPts val="3640"/>
                </a:lnSpc>
              </a:pPr>
              <a:r>
                <a:rPr lang="en-US" sz="2800" spc="84">
                  <a:solidFill>
                    <a:srgbClr val="BE3531"/>
                  </a:solidFill>
                  <a:latin typeface="Aileron Bold"/>
                </a:rPr>
                <a:t>THREATS</a:t>
              </a:r>
            </a:p>
          </p:txBody>
        </p:sp>
        <p:sp>
          <p:nvSpPr>
            <p:cNvPr id="17" name="TextBox 17"/>
            <p:cNvSpPr txBox="1"/>
            <p:nvPr/>
          </p:nvSpPr>
          <p:spPr>
            <a:xfrm>
              <a:off x="0" y="778087"/>
              <a:ext cx="5588000" cy="1004993"/>
            </a:xfrm>
            <a:prstGeom prst="rect">
              <a:avLst/>
            </a:prstGeom>
          </p:spPr>
          <p:txBody>
            <a:bodyPr lIns="0" tIns="0" rIns="0" bIns="0" rtlCol="0" anchor="t">
              <a:spAutoFit/>
            </a:bodyPr>
            <a:lstStyle/>
            <a:p>
              <a:pPr marL="474981" lvl="1" indent="-237491">
                <a:lnSpc>
                  <a:spcPts val="3080"/>
                </a:lnSpc>
                <a:buFont typeface="Arial"/>
                <a:buChar char="•"/>
              </a:pPr>
              <a:r>
                <a:rPr lang="en-US" sz="2200" spc="33">
                  <a:solidFill>
                    <a:srgbClr val="191919"/>
                  </a:solidFill>
                  <a:latin typeface="Aileron"/>
                </a:rPr>
                <a:t>Competition</a:t>
              </a:r>
            </a:p>
            <a:p>
              <a:pPr marL="474981" lvl="1" indent="-237491">
                <a:lnSpc>
                  <a:spcPts val="3080"/>
                </a:lnSpc>
                <a:buFont typeface="Arial"/>
                <a:buChar char="•"/>
              </a:pPr>
              <a:r>
                <a:rPr lang="en-US" sz="2200" spc="33">
                  <a:solidFill>
                    <a:srgbClr val="191919"/>
                  </a:solidFill>
                  <a:latin typeface="Aileron"/>
                </a:rPr>
                <a:t>Price Range</a:t>
              </a:r>
            </a:p>
          </p:txBody>
        </p:sp>
      </p:grpSp>
      <p:grpSp>
        <p:nvGrpSpPr>
          <p:cNvPr id="18" name="Group 18"/>
          <p:cNvGrpSpPr/>
          <p:nvPr/>
        </p:nvGrpSpPr>
        <p:grpSpPr>
          <a:xfrm>
            <a:off x="6000750" y="5143500"/>
            <a:ext cx="3143250" cy="3143250"/>
            <a:chOff x="0" y="0"/>
            <a:chExt cx="827852" cy="827852"/>
          </a:xfrm>
        </p:grpSpPr>
        <p:sp>
          <p:nvSpPr>
            <p:cNvPr id="19" name="Freeform 19"/>
            <p:cNvSpPr/>
            <p:nvPr/>
          </p:nvSpPr>
          <p:spPr>
            <a:xfrm>
              <a:off x="0" y="0"/>
              <a:ext cx="827852" cy="827852"/>
            </a:xfrm>
            <a:custGeom>
              <a:avLst/>
              <a:gdLst/>
              <a:ahLst/>
              <a:cxnLst/>
              <a:rect l="l" t="t" r="r" b="b"/>
              <a:pathLst>
                <a:path w="827852" h="827852">
                  <a:moveTo>
                    <a:pt x="0" y="0"/>
                  </a:moveTo>
                  <a:lnTo>
                    <a:pt x="827852" y="0"/>
                  </a:lnTo>
                  <a:lnTo>
                    <a:pt x="827852" y="827852"/>
                  </a:lnTo>
                  <a:lnTo>
                    <a:pt x="0" y="827852"/>
                  </a:lnTo>
                  <a:close/>
                </a:path>
              </a:pathLst>
            </a:custGeom>
            <a:solidFill>
              <a:srgbClr val="BB4F2F"/>
            </a:solidFill>
          </p:spPr>
        </p:sp>
        <p:sp>
          <p:nvSpPr>
            <p:cNvPr id="20" name="TextBox 20"/>
            <p:cNvSpPr txBox="1"/>
            <p:nvPr/>
          </p:nvSpPr>
          <p:spPr>
            <a:xfrm>
              <a:off x="0" y="-171450"/>
              <a:ext cx="827852" cy="999302"/>
            </a:xfrm>
            <a:prstGeom prst="rect">
              <a:avLst/>
            </a:prstGeom>
          </p:spPr>
          <p:txBody>
            <a:bodyPr lIns="50800" tIns="50800" rIns="50800" bIns="50800" rtlCol="0" anchor="ctr"/>
            <a:lstStyle/>
            <a:p>
              <a:pPr algn="ctr">
                <a:lnSpc>
                  <a:spcPts val="12319"/>
                </a:lnSpc>
              </a:pPr>
              <a:r>
                <a:rPr lang="en-US" sz="8799">
                  <a:solidFill>
                    <a:srgbClr val="FFFFFF"/>
                  </a:solidFill>
                  <a:latin typeface="Aileron Ultra-Bold"/>
                </a:rPr>
                <a:t>O</a:t>
              </a:r>
            </a:p>
          </p:txBody>
        </p:sp>
      </p:grpSp>
      <p:sp>
        <p:nvSpPr>
          <p:cNvPr id="21" name="Freeform 21"/>
          <p:cNvSpPr/>
          <p:nvPr/>
        </p:nvSpPr>
        <p:spPr>
          <a:xfrm rot="-10800000">
            <a:off x="8519633" y="7584497"/>
            <a:ext cx="624367" cy="702253"/>
          </a:xfrm>
          <a:custGeom>
            <a:avLst/>
            <a:gdLst/>
            <a:ahLst/>
            <a:cxnLst/>
            <a:rect l="l" t="t" r="r" b="b"/>
            <a:pathLst>
              <a:path w="624367" h="702253">
                <a:moveTo>
                  <a:pt x="0" y="0"/>
                </a:moveTo>
                <a:lnTo>
                  <a:pt x="624367" y="0"/>
                </a:lnTo>
                <a:lnTo>
                  <a:pt x="624367" y="702253"/>
                </a:lnTo>
                <a:lnTo>
                  <a:pt x="0" y="70225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22" name="Group 22"/>
          <p:cNvGrpSpPr/>
          <p:nvPr/>
        </p:nvGrpSpPr>
        <p:grpSpPr>
          <a:xfrm>
            <a:off x="9144000" y="2000250"/>
            <a:ext cx="3143250" cy="3143250"/>
            <a:chOff x="0" y="0"/>
            <a:chExt cx="827852" cy="827852"/>
          </a:xfrm>
        </p:grpSpPr>
        <p:sp>
          <p:nvSpPr>
            <p:cNvPr id="23" name="Freeform 23"/>
            <p:cNvSpPr/>
            <p:nvPr/>
          </p:nvSpPr>
          <p:spPr>
            <a:xfrm>
              <a:off x="0" y="0"/>
              <a:ext cx="827852" cy="827852"/>
            </a:xfrm>
            <a:custGeom>
              <a:avLst/>
              <a:gdLst/>
              <a:ahLst/>
              <a:cxnLst/>
              <a:rect l="l" t="t" r="r" b="b"/>
              <a:pathLst>
                <a:path w="827852" h="827852">
                  <a:moveTo>
                    <a:pt x="0" y="0"/>
                  </a:moveTo>
                  <a:lnTo>
                    <a:pt x="827852" y="0"/>
                  </a:lnTo>
                  <a:lnTo>
                    <a:pt x="827852" y="827852"/>
                  </a:lnTo>
                  <a:lnTo>
                    <a:pt x="0" y="827852"/>
                  </a:lnTo>
                  <a:close/>
                </a:path>
              </a:pathLst>
            </a:custGeom>
            <a:solidFill>
              <a:srgbClr val="BB4F2F"/>
            </a:solidFill>
          </p:spPr>
        </p:sp>
        <p:sp>
          <p:nvSpPr>
            <p:cNvPr id="24" name="TextBox 24"/>
            <p:cNvSpPr txBox="1"/>
            <p:nvPr/>
          </p:nvSpPr>
          <p:spPr>
            <a:xfrm>
              <a:off x="0" y="-171450"/>
              <a:ext cx="827852" cy="999302"/>
            </a:xfrm>
            <a:prstGeom prst="rect">
              <a:avLst/>
            </a:prstGeom>
          </p:spPr>
          <p:txBody>
            <a:bodyPr lIns="50800" tIns="50800" rIns="50800" bIns="50800" rtlCol="0" anchor="ctr"/>
            <a:lstStyle/>
            <a:p>
              <a:pPr algn="ctr">
                <a:lnSpc>
                  <a:spcPts val="12319"/>
                </a:lnSpc>
              </a:pPr>
              <a:r>
                <a:rPr lang="en-US" sz="8799">
                  <a:solidFill>
                    <a:srgbClr val="FFFFFF"/>
                  </a:solidFill>
                  <a:latin typeface="Aileron Ultra-Bold"/>
                </a:rPr>
                <a:t>W</a:t>
              </a:r>
            </a:p>
          </p:txBody>
        </p:sp>
      </p:grpSp>
      <p:sp>
        <p:nvSpPr>
          <p:cNvPr id="25" name="Freeform 25"/>
          <p:cNvSpPr/>
          <p:nvPr/>
        </p:nvSpPr>
        <p:spPr>
          <a:xfrm>
            <a:off x="9144000" y="2000250"/>
            <a:ext cx="624367" cy="702253"/>
          </a:xfrm>
          <a:custGeom>
            <a:avLst/>
            <a:gdLst/>
            <a:ahLst/>
            <a:cxnLst/>
            <a:rect l="l" t="t" r="r" b="b"/>
            <a:pathLst>
              <a:path w="624367" h="702253">
                <a:moveTo>
                  <a:pt x="0" y="0"/>
                </a:moveTo>
                <a:lnTo>
                  <a:pt x="624367" y="0"/>
                </a:lnTo>
                <a:lnTo>
                  <a:pt x="624367" y="702253"/>
                </a:lnTo>
                <a:lnTo>
                  <a:pt x="0" y="70225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26" name="Group 26"/>
          <p:cNvGrpSpPr/>
          <p:nvPr/>
        </p:nvGrpSpPr>
        <p:grpSpPr>
          <a:xfrm>
            <a:off x="9144000" y="5143500"/>
            <a:ext cx="3143250" cy="3143250"/>
            <a:chOff x="0" y="0"/>
            <a:chExt cx="827852" cy="827852"/>
          </a:xfrm>
        </p:grpSpPr>
        <p:sp>
          <p:nvSpPr>
            <p:cNvPr id="27" name="Freeform 27"/>
            <p:cNvSpPr/>
            <p:nvPr/>
          </p:nvSpPr>
          <p:spPr>
            <a:xfrm>
              <a:off x="0" y="0"/>
              <a:ext cx="827852" cy="827852"/>
            </a:xfrm>
            <a:custGeom>
              <a:avLst/>
              <a:gdLst/>
              <a:ahLst/>
              <a:cxnLst/>
              <a:rect l="l" t="t" r="r" b="b"/>
              <a:pathLst>
                <a:path w="827852" h="827852">
                  <a:moveTo>
                    <a:pt x="0" y="0"/>
                  </a:moveTo>
                  <a:lnTo>
                    <a:pt x="827852" y="0"/>
                  </a:lnTo>
                  <a:lnTo>
                    <a:pt x="827852" y="827852"/>
                  </a:lnTo>
                  <a:lnTo>
                    <a:pt x="0" y="827852"/>
                  </a:lnTo>
                  <a:close/>
                </a:path>
              </a:pathLst>
            </a:custGeom>
            <a:solidFill>
              <a:srgbClr val="F87E60"/>
            </a:solidFill>
          </p:spPr>
        </p:sp>
        <p:sp>
          <p:nvSpPr>
            <p:cNvPr id="28" name="TextBox 28"/>
            <p:cNvSpPr txBox="1"/>
            <p:nvPr/>
          </p:nvSpPr>
          <p:spPr>
            <a:xfrm>
              <a:off x="0" y="-171450"/>
              <a:ext cx="827852" cy="999302"/>
            </a:xfrm>
            <a:prstGeom prst="rect">
              <a:avLst/>
            </a:prstGeom>
          </p:spPr>
          <p:txBody>
            <a:bodyPr lIns="50800" tIns="50800" rIns="50800" bIns="50800" rtlCol="0" anchor="ctr"/>
            <a:lstStyle/>
            <a:p>
              <a:pPr algn="ctr">
                <a:lnSpc>
                  <a:spcPts val="12319"/>
                </a:lnSpc>
              </a:pPr>
              <a:r>
                <a:rPr lang="en-US" sz="8799">
                  <a:solidFill>
                    <a:srgbClr val="FFFFFF"/>
                  </a:solidFill>
                  <a:latin typeface="Aileron Ultra-Bold"/>
                </a:rPr>
                <a:t>T</a:t>
              </a:r>
            </a:p>
          </p:txBody>
        </p:sp>
      </p:grpSp>
      <p:sp>
        <p:nvSpPr>
          <p:cNvPr id="29" name="Freeform 29"/>
          <p:cNvSpPr/>
          <p:nvPr/>
        </p:nvSpPr>
        <p:spPr>
          <a:xfrm rot="5400000">
            <a:off x="11623940" y="5104557"/>
            <a:ext cx="624367" cy="702253"/>
          </a:xfrm>
          <a:custGeom>
            <a:avLst/>
            <a:gdLst/>
            <a:ahLst/>
            <a:cxnLst/>
            <a:rect l="l" t="t" r="r" b="b"/>
            <a:pathLst>
              <a:path w="624367" h="702253">
                <a:moveTo>
                  <a:pt x="0" y="0"/>
                </a:moveTo>
                <a:lnTo>
                  <a:pt x="624367" y="0"/>
                </a:lnTo>
                <a:lnTo>
                  <a:pt x="624367" y="702253"/>
                </a:lnTo>
                <a:lnTo>
                  <a:pt x="0" y="70225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0" name="TextBox 30"/>
          <p:cNvSpPr txBox="1"/>
          <p:nvPr/>
        </p:nvSpPr>
        <p:spPr>
          <a:xfrm>
            <a:off x="5945915" y="627380"/>
            <a:ext cx="8419885" cy="629921"/>
          </a:xfrm>
          <a:prstGeom prst="rect">
            <a:avLst/>
          </a:prstGeom>
        </p:spPr>
        <p:txBody>
          <a:bodyPr lIns="0" tIns="0" rIns="0" bIns="0" rtlCol="0" anchor="t">
            <a:spAutoFit/>
          </a:bodyPr>
          <a:lstStyle/>
          <a:p>
            <a:pPr>
              <a:lnSpc>
                <a:spcPts val="5179"/>
              </a:lnSpc>
              <a:spcBef>
                <a:spcPct val="0"/>
              </a:spcBef>
            </a:pPr>
            <a:r>
              <a:rPr lang="en-US" sz="3699" spc="55">
                <a:solidFill>
                  <a:srgbClr val="004B35"/>
                </a:solidFill>
                <a:latin typeface="Fraunces Bold"/>
              </a:rPr>
              <a:t>Haldiram’s SWOT in India</a:t>
            </a:r>
          </a:p>
        </p:txBody>
      </p:sp>
      <p:sp>
        <p:nvSpPr>
          <p:cNvPr id="31" name="Freeform 31"/>
          <p:cNvSpPr/>
          <p:nvPr/>
        </p:nvSpPr>
        <p:spPr>
          <a:xfrm>
            <a:off x="17310735" y="0"/>
            <a:ext cx="1005840" cy="1028700"/>
          </a:xfrm>
          <a:custGeom>
            <a:avLst/>
            <a:gdLst/>
            <a:ahLst/>
            <a:cxnLst/>
            <a:rect l="l" t="t" r="r" b="b"/>
            <a:pathLst>
              <a:path w="1005840" h="1028700">
                <a:moveTo>
                  <a:pt x="0" y="0"/>
                </a:moveTo>
                <a:lnTo>
                  <a:pt x="1005840" y="0"/>
                </a:lnTo>
                <a:lnTo>
                  <a:pt x="1005840" y="1028700"/>
                </a:lnTo>
                <a:lnTo>
                  <a:pt x="0" y="1028700"/>
                </a:lnTo>
                <a:lnTo>
                  <a:pt x="0" y="0"/>
                </a:lnTo>
                <a:close/>
              </a:path>
            </a:pathLst>
          </a:custGeom>
          <a:blipFill>
            <a:blip r:embed="rId4"/>
            <a:stretch>
              <a:fillRect/>
            </a:stretch>
          </a:blipFill>
        </p:spPr>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AF2E9"/>
        </a:solidFill>
        <a:effectLst/>
      </p:bgPr>
    </p:bg>
    <p:spTree>
      <p:nvGrpSpPr>
        <p:cNvPr id="1" name=""/>
        <p:cNvGrpSpPr/>
        <p:nvPr/>
      </p:nvGrpSpPr>
      <p:grpSpPr>
        <a:xfrm>
          <a:off x="0" y="0"/>
          <a:ext cx="0" cy="0"/>
          <a:chOff x="0" y="0"/>
          <a:chExt cx="0" cy="0"/>
        </a:xfrm>
      </p:grpSpPr>
      <p:sp>
        <p:nvSpPr>
          <p:cNvPr id="2" name="Freeform 2"/>
          <p:cNvSpPr/>
          <p:nvPr/>
        </p:nvSpPr>
        <p:spPr>
          <a:xfrm rot="9338428">
            <a:off x="-393764" y="-3103588"/>
            <a:ext cx="8882876" cy="10590612"/>
          </a:xfrm>
          <a:custGeom>
            <a:avLst/>
            <a:gdLst/>
            <a:ahLst/>
            <a:cxnLst/>
            <a:rect l="l" t="t" r="r" b="b"/>
            <a:pathLst>
              <a:path w="8882876" h="10590612">
                <a:moveTo>
                  <a:pt x="0" y="0"/>
                </a:moveTo>
                <a:lnTo>
                  <a:pt x="8882876" y="0"/>
                </a:lnTo>
                <a:lnTo>
                  <a:pt x="8882876" y="10590612"/>
                </a:lnTo>
                <a:lnTo>
                  <a:pt x="0" y="1059061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4477796">
            <a:off x="-5639934" y="4441747"/>
            <a:ext cx="9987164" cy="7914827"/>
          </a:xfrm>
          <a:custGeom>
            <a:avLst/>
            <a:gdLst/>
            <a:ahLst/>
            <a:cxnLst/>
            <a:rect l="l" t="t" r="r" b="b"/>
            <a:pathLst>
              <a:path w="9987164" h="7914827">
                <a:moveTo>
                  <a:pt x="0" y="0"/>
                </a:moveTo>
                <a:lnTo>
                  <a:pt x="9987164" y="0"/>
                </a:lnTo>
                <a:lnTo>
                  <a:pt x="9987164" y="7914827"/>
                </a:lnTo>
                <a:lnTo>
                  <a:pt x="0" y="791482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4" name="Group 4"/>
          <p:cNvGrpSpPr/>
          <p:nvPr/>
        </p:nvGrpSpPr>
        <p:grpSpPr>
          <a:xfrm>
            <a:off x="1028700" y="4229811"/>
            <a:ext cx="7629111" cy="4617720"/>
            <a:chOff x="0" y="0"/>
            <a:chExt cx="1181949" cy="715406"/>
          </a:xfrm>
        </p:grpSpPr>
        <p:sp>
          <p:nvSpPr>
            <p:cNvPr id="5" name="Freeform 5"/>
            <p:cNvSpPr/>
            <p:nvPr/>
          </p:nvSpPr>
          <p:spPr>
            <a:xfrm>
              <a:off x="0" y="0"/>
              <a:ext cx="1181949" cy="715406"/>
            </a:xfrm>
            <a:custGeom>
              <a:avLst/>
              <a:gdLst/>
              <a:ahLst/>
              <a:cxnLst/>
              <a:rect l="l" t="t" r="r" b="b"/>
              <a:pathLst>
                <a:path w="1181949" h="715406">
                  <a:moveTo>
                    <a:pt x="23340" y="0"/>
                  </a:moveTo>
                  <a:lnTo>
                    <a:pt x="1158609" y="0"/>
                  </a:lnTo>
                  <a:cubicBezTo>
                    <a:pt x="1171499" y="0"/>
                    <a:pt x="1181949" y="10450"/>
                    <a:pt x="1181949" y="23340"/>
                  </a:cubicBezTo>
                  <a:lnTo>
                    <a:pt x="1181949" y="692066"/>
                  </a:lnTo>
                  <a:cubicBezTo>
                    <a:pt x="1181949" y="698256"/>
                    <a:pt x="1179490" y="704192"/>
                    <a:pt x="1175113" y="708569"/>
                  </a:cubicBezTo>
                  <a:cubicBezTo>
                    <a:pt x="1170736" y="712947"/>
                    <a:pt x="1164799" y="715406"/>
                    <a:pt x="1158609" y="715406"/>
                  </a:cubicBezTo>
                  <a:lnTo>
                    <a:pt x="23340" y="715406"/>
                  </a:lnTo>
                  <a:cubicBezTo>
                    <a:pt x="17150" y="715406"/>
                    <a:pt x="11213" y="712947"/>
                    <a:pt x="6836" y="708569"/>
                  </a:cubicBezTo>
                  <a:cubicBezTo>
                    <a:pt x="2459" y="704192"/>
                    <a:pt x="0" y="698256"/>
                    <a:pt x="0" y="692066"/>
                  </a:cubicBezTo>
                  <a:lnTo>
                    <a:pt x="0" y="23340"/>
                  </a:lnTo>
                  <a:cubicBezTo>
                    <a:pt x="0" y="17150"/>
                    <a:pt x="2459" y="11213"/>
                    <a:pt x="6836" y="6836"/>
                  </a:cubicBezTo>
                  <a:cubicBezTo>
                    <a:pt x="11213" y="2459"/>
                    <a:pt x="17150" y="0"/>
                    <a:pt x="23340" y="0"/>
                  </a:cubicBezTo>
                  <a:close/>
                </a:path>
              </a:pathLst>
            </a:custGeom>
            <a:blipFill>
              <a:blip r:embed="rId6"/>
              <a:stretch>
                <a:fillRect l="-3802" r="-3802"/>
              </a:stretch>
            </a:blipFill>
          </p:spPr>
        </p:sp>
      </p:grpSp>
      <p:sp>
        <p:nvSpPr>
          <p:cNvPr id="6" name="TextBox 6"/>
          <p:cNvSpPr txBox="1"/>
          <p:nvPr/>
        </p:nvSpPr>
        <p:spPr>
          <a:xfrm>
            <a:off x="1028700" y="1220563"/>
            <a:ext cx="8003799" cy="1638102"/>
          </a:xfrm>
          <a:prstGeom prst="rect">
            <a:avLst/>
          </a:prstGeom>
        </p:spPr>
        <p:txBody>
          <a:bodyPr lIns="0" tIns="0" rIns="0" bIns="0" rtlCol="0" anchor="t">
            <a:spAutoFit/>
          </a:bodyPr>
          <a:lstStyle/>
          <a:p>
            <a:pPr marL="0" lvl="0" indent="0">
              <a:lnSpc>
                <a:spcPts val="6480"/>
              </a:lnSpc>
              <a:spcBef>
                <a:spcPct val="0"/>
              </a:spcBef>
            </a:pPr>
            <a:r>
              <a:rPr lang="en-US" sz="5400">
                <a:solidFill>
                  <a:srgbClr val="FCFAFA"/>
                </a:solidFill>
                <a:latin typeface="Fraunces Semi-Bold"/>
              </a:rPr>
              <a:t>Haldiram's Success in India</a:t>
            </a:r>
          </a:p>
        </p:txBody>
      </p:sp>
      <p:sp>
        <p:nvSpPr>
          <p:cNvPr id="7" name="Freeform 7"/>
          <p:cNvSpPr/>
          <p:nvPr/>
        </p:nvSpPr>
        <p:spPr>
          <a:xfrm>
            <a:off x="17094561" y="0"/>
            <a:ext cx="1193439" cy="1220563"/>
          </a:xfrm>
          <a:custGeom>
            <a:avLst/>
            <a:gdLst/>
            <a:ahLst/>
            <a:cxnLst/>
            <a:rect l="l" t="t" r="r" b="b"/>
            <a:pathLst>
              <a:path w="1193439" h="1220563">
                <a:moveTo>
                  <a:pt x="0" y="0"/>
                </a:moveTo>
                <a:lnTo>
                  <a:pt x="1193439" y="0"/>
                </a:lnTo>
                <a:lnTo>
                  <a:pt x="1193439" y="1220563"/>
                </a:lnTo>
                <a:lnTo>
                  <a:pt x="0" y="1220563"/>
                </a:lnTo>
                <a:lnTo>
                  <a:pt x="0" y="0"/>
                </a:lnTo>
                <a:close/>
              </a:path>
            </a:pathLst>
          </a:custGeom>
          <a:blipFill>
            <a:blip r:embed="rId7"/>
            <a:stretch>
              <a:fillRect/>
            </a:stretch>
          </a:blipFill>
        </p:spPr>
      </p:sp>
      <p:sp>
        <p:nvSpPr>
          <p:cNvPr id="8" name="TextBox 8"/>
          <p:cNvSpPr txBox="1"/>
          <p:nvPr/>
        </p:nvSpPr>
        <p:spPr>
          <a:xfrm>
            <a:off x="9144000" y="2468582"/>
            <a:ext cx="8729070" cy="6356655"/>
          </a:xfrm>
          <a:prstGeom prst="rect">
            <a:avLst/>
          </a:prstGeom>
        </p:spPr>
        <p:txBody>
          <a:bodyPr lIns="0" tIns="0" rIns="0" bIns="0" rtlCol="0" anchor="t">
            <a:spAutoFit/>
          </a:bodyPr>
          <a:lstStyle/>
          <a:p>
            <a:pPr>
              <a:lnSpc>
                <a:spcPts val="5039"/>
              </a:lnSpc>
            </a:pPr>
            <a:r>
              <a:rPr lang="en-US" sz="3599">
                <a:solidFill>
                  <a:srgbClr val="004B35"/>
                </a:solidFill>
                <a:latin typeface="Fraunces Bold"/>
              </a:rPr>
              <a:t>1.Tradition Meets Innovation</a:t>
            </a:r>
          </a:p>
          <a:p>
            <a:pPr>
              <a:lnSpc>
                <a:spcPts val="5039"/>
              </a:lnSpc>
            </a:pPr>
            <a:endParaRPr lang="en-US" sz="3599">
              <a:solidFill>
                <a:srgbClr val="004B35"/>
              </a:solidFill>
              <a:latin typeface="Fraunces Bold"/>
            </a:endParaRPr>
          </a:p>
          <a:p>
            <a:pPr>
              <a:lnSpc>
                <a:spcPts val="5039"/>
              </a:lnSpc>
            </a:pPr>
            <a:r>
              <a:rPr lang="en-US" sz="3599">
                <a:solidFill>
                  <a:srgbClr val="004B35"/>
                </a:solidFill>
                <a:latin typeface="Fraunces Bold"/>
              </a:rPr>
              <a:t>2. Quality &amp; Consistency</a:t>
            </a:r>
          </a:p>
          <a:p>
            <a:pPr>
              <a:lnSpc>
                <a:spcPts val="5039"/>
              </a:lnSpc>
            </a:pPr>
            <a:endParaRPr lang="en-US" sz="3599">
              <a:solidFill>
                <a:srgbClr val="004B35"/>
              </a:solidFill>
              <a:latin typeface="Fraunces Bold"/>
            </a:endParaRPr>
          </a:p>
          <a:p>
            <a:pPr>
              <a:lnSpc>
                <a:spcPts val="5039"/>
              </a:lnSpc>
            </a:pPr>
            <a:r>
              <a:rPr lang="en-US" sz="3599">
                <a:solidFill>
                  <a:srgbClr val="004B35"/>
                </a:solidFill>
                <a:latin typeface="Fraunces Bold"/>
              </a:rPr>
              <a:t>3. Strategic Branding</a:t>
            </a:r>
          </a:p>
          <a:p>
            <a:pPr>
              <a:lnSpc>
                <a:spcPts val="5039"/>
              </a:lnSpc>
            </a:pPr>
            <a:endParaRPr lang="en-US" sz="3599">
              <a:solidFill>
                <a:srgbClr val="004B35"/>
              </a:solidFill>
              <a:latin typeface="Fraunces Bold"/>
            </a:endParaRPr>
          </a:p>
          <a:p>
            <a:pPr>
              <a:lnSpc>
                <a:spcPts val="5039"/>
              </a:lnSpc>
            </a:pPr>
            <a:r>
              <a:rPr lang="en-US" sz="3599">
                <a:solidFill>
                  <a:srgbClr val="004B35"/>
                </a:solidFill>
                <a:latin typeface="Fraunces Bold"/>
              </a:rPr>
              <a:t>4. Operational Excellence</a:t>
            </a:r>
          </a:p>
          <a:p>
            <a:pPr>
              <a:lnSpc>
                <a:spcPts val="5039"/>
              </a:lnSpc>
            </a:pPr>
            <a:endParaRPr lang="en-US" sz="3599">
              <a:solidFill>
                <a:srgbClr val="004B35"/>
              </a:solidFill>
              <a:latin typeface="Fraunces Bold"/>
            </a:endParaRPr>
          </a:p>
          <a:p>
            <a:pPr>
              <a:lnSpc>
                <a:spcPts val="5039"/>
              </a:lnSpc>
            </a:pPr>
            <a:r>
              <a:rPr lang="en-US" sz="3599">
                <a:solidFill>
                  <a:srgbClr val="004B35"/>
                </a:solidFill>
                <a:latin typeface="Fraunces Bold"/>
              </a:rPr>
              <a:t>5. Market Savvy</a:t>
            </a:r>
          </a:p>
          <a:p>
            <a:pPr marL="0" lvl="0" indent="0">
              <a:lnSpc>
                <a:spcPts val="5039"/>
              </a:lnSpc>
              <a:spcBef>
                <a:spcPct val="0"/>
              </a:spcBef>
            </a:pPr>
            <a:endParaRPr lang="en-US" sz="3599">
              <a:solidFill>
                <a:srgbClr val="004B35"/>
              </a:solidFill>
              <a:latin typeface="Fraunces Bo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AF2E9"/>
        </a:solidFill>
        <a:effectLst/>
      </p:bgPr>
    </p:bg>
    <p:spTree>
      <p:nvGrpSpPr>
        <p:cNvPr id="1" name=""/>
        <p:cNvGrpSpPr/>
        <p:nvPr/>
      </p:nvGrpSpPr>
      <p:grpSpPr>
        <a:xfrm>
          <a:off x="0" y="0"/>
          <a:ext cx="0" cy="0"/>
          <a:chOff x="0" y="0"/>
          <a:chExt cx="0" cy="0"/>
        </a:xfrm>
      </p:grpSpPr>
      <p:sp>
        <p:nvSpPr>
          <p:cNvPr id="2" name="Freeform 2"/>
          <p:cNvSpPr/>
          <p:nvPr/>
        </p:nvSpPr>
        <p:spPr>
          <a:xfrm>
            <a:off x="8628897" y="4874266"/>
            <a:ext cx="11266628" cy="7379642"/>
          </a:xfrm>
          <a:custGeom>
            <a:avLst/>
            <a:gdLst/>
            <a:ahLst/>
            <a:cxnLst/>
            <a:rect l="l" t="t" r="r" b="b"/>
            <a:pathLst>
              <a:path w="11266628" h="7379642">
                <a:moveTo>
                  <a:pt x="0" y="0"/>
                </a:moveTo>
                <a:lnTo>
                  <a:pt x="11266629" y="0"/>
                </a:lnTo>
                <a:lnTo>
                  <a:pt x="11266629" y="7379642"/>
                </a:lnTo>
                <a:lnTo>
                  <a:pt x="0" y="737964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2945679" y="31132"/>
            <a:ext cx="6211019" cy="4114800"/>
          </a:xfrm>
          <a:custGeom>
            <a:avLst/>
            <a:gdLst/>
            <a:ahLst/>
            <a:cxnLst/>
            <a:rect l="l" t="t" r="r" b="b"/>
            <a:pathLst>
              <a:path w="6211019" h="4114800">
                <a:moveTo>
                  <a:pt x="0" y="0"/>
                </a:moveTo>
                <a:lnTo>
                  <a:pt x="6211019" y="0"/>
                </a:lnTo>
                <a:lnTo>
                  <a:pt x="6211019"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2791286" y="2313693"/>
            <a:ext cx="5496714" cy="3664476"/>
          </a:xfrm>
          <a:custGeom>
            <a:avLst/>
            <a:gdLst/>
            <a:ahLst/>
            <a:cxnLst/>
            <a:rect l="l" t="t" r="r" b="b"/>
            <a:pathLst>
              <a:path w="5496714" h="3664476">
                <a:moveTo>
                  <a:pt x="0" y="0"/>
                </a:moveTo>
                <a:lnTo>
                  <a:pt x="5496714" y="0"/>
                </a:lnTo>
                <a:lnTo>
                  <a:pt x="5496714" y="3664477"/>
                </a:lnTo>
                <a:lnTo>
                  <a:pt x="0" y="3664477"/>
                </a:lnTo>
                <a:lnTo>
                  <a:pt x="0" y="0"/>
                </a:lnTo>
                <a:close/>
              </a:path>
            </a:pathLst>
          </a:custGeom>
          <a:blipFill>
            <a:blip r:embed="rId6"/>
            <a:stretch>
              <a:fillRect/>
            </a:stretch>
          </a:blipFill>
        </p:spPr>
      </p:sp>
      <p:sp>
        <p:nvSpPr>
          <p:cNvPr id="5" name="TextBox 5"/>
          <p:cNvSpPr txBox="1"/>
          <p:nvPr/>
        </p:nvSpPr>
        <p:spPr>
          <a:xfrm>
            <a:off x="4778677" y="2541144"/>
            <a:ext cx="6618222" cy="4182983"/>
          </a:xfrm>
          <a:prstGeom prst="rect">
            <a:avLst/>
          </a:prstGeom>
        </p:spPr>
        <p:txBody>
          <a:bodyPr lIns="0" tIns="0" rIns="0" bIns="0" rtlCol="0" anchor="t">
            <a:spAutoFit/>
          </a:bodyPr>
          <a:lstStyle/>
          <a:p>
            <a:pPr marL="777240" lvl="1" indent="-388620">
              <a:lnSpc>
                <a:spcPts val="5580"/>
              </a:lnSpc>
              <a:buFont typeface="Arial"/>
              <a:buChar char="•"/>
            </a:pPr>
            <a:r>
              <a:rPr lang="en-US" sz="3600">
                <a:solidFill>
                  <a:srgbClr val="004B35"/>
                </a:solidFill>
                <a:latin typeface="Fraunces Bold"/>
              </a:rPr>
              <a:t>Familiarity and Tradition</a:t>
            </a:r>
          </a:p>
          <a:p>
            <a:pPr marL="777240" lvl="1" indent="-388620">
              <a:lnSpc>
                <a:spcPts val="5580"/>
              </a:lnSpc>
              <a:buFont typeface="Arial"/>
              <a:buChar char="•"/>
            </a:pPr>
            <a:r>
              <a:rPr lang="en-US" sz="3600">
                <a:solidFill>
                  <a:srgbClr val="004B35"/>
                </a:solidFill>
                <a:latin typeface="Fraunces Bold"/>
              </a:rPr>
              <a:t>Festivals and Gifting</a:t>
            </a:r>
          </a:p>
          <a:p>
            <a:pPr marL="777240" lvl="1" indent="-388620">
              <a:lnSpc>
                <a:spcPts val="5580"/>
              </a:lnSpc>
              <a:buFont typeface="Arial"/>
              <a:buChar char="•"/>
            </a:pPr>
            <a:r>
              <a:rPr lang="en-US" sz="3600">
                <a:solidFill>
                  <a:srgbClr val="004B35"/>
                </a:solidFill>
                <a:latin typeface="Fraunces Bold"/>
              </a:rPr>
              <a:t>Vegetarian Options</a:t>
            </a:r>
          </a:p>
          <a:p>
            <a:pPr marL="777240" lvl="1" indent="-388620">
              <a:lnSpc>
                <a:spcPts val="5580"/>
              </a:lnSpc>
              <a:buFont typeface="Arial"/>
              <a:buChar char="•"/>
            </a:pPr>
            <a:r>
              <a:rPr lang="en-US" sz="3600">
                <a:solidFill>
                  <a:srgbClr val="004B35"/>
                </a:solidFill>
                <a:latin typeface="Fraunces Bold"/>
              </a:rPr>
              <a:t>Tea Time Ritual</a:t>
            </a:r>
          </a:p>
          <a:p>
            <a:pPr marL="777240" lvl="1" indent="-388620">
              <a:lnSpc>
                <a:spcPts val="5580"/>
              </a:lnSpc>
              <a:buFont typeface="Arial"/>
              <a:buChar char="•"/>
            </a:pPr>
            <a:r>
              <a:rPr lang="en-US" sz="3600">
                <a:solidFill>
                  <a:srgbClr val="004B35"/>
                </a:solidFill>
                <a:latin typeface="Fraunces Bold"/>
              </a:rPr>
              <a:t>Hospitality Symbol</a:t>
            </a:r>
          </a:p>
          <a:p>
            <a:pPr marL="777240" lvl="1" indent="-388620">
              <a:lnSpc>
                <a:spcPts val="5580"/>
              </a:lnSpc>
              <a:buFont typeface="Arial"/>
              <a:buChar char="•"/>
            </a:pPr>
            <a:r>
              <a:rPr lang="en-US" sz="3600">
                <a:solidFill>
                  <a:srgbClr val="004B35"/>
                </a:solidFill>
                <a:latin typeface="Fraunces Bold"/>
              </a:rPr>
              <a:t>Comfort Food Culture</a:t>
            </a:r>
          </a:p>
        </p:txBody>
      </p:sp>
      <p:sp>
        <p:nvSpPr>
          <p:cNvPr id="6" name="TextBox 6"/>
          <p:cNvSpPr txBox="1"/>
          <p:nvPr/>
        </p:nvSpPr>
        <p:spPr>
          <a:xfrm>
            <a:off x="3047726" y="1311424"/>
            <a:ext cx="10672287" cy="777240"/>
          </a:xfrm>
          <a:prstGeom prst="rect">
            <a:avLst/>
          </a:prstGeom>
        </p:spPr>
        <p:txBody>
          <a:bodyPr lIns="0" tIns="0" rIns="0" bIns="0" rtlCol="0" anchor="t">
            <a:spAutoFit/>
          </a:bodyPr>
          <a:lstStyle/>
          <a:p>
            <a:pPr algn="ctr">
              <a:lnSpc>
                <a:spcPts val="6240"/>
              </a:lnSpc>
              <a:spcBef>
                <a:spcPct val="0"/>
              </a:spcBef>
            </a:pPr>
            <a:r>
              <a:rPr lang="en-US" sz="4800">
                <a:solidFill>
                  <a:srgbClr val="004B35"/>
                </a:solidFill>
                <a:latin typeface="Fraunces Bold"/>
              </a:rPr>
              <a:t>CULTURAL ASPECTS OF SUCCESS</a:t>
            </a:r>
          </a:p>
        </p:txBody>
      </p:sp>
      <p:sp>
        <p:nvSpPr>
          <p:cNvPr id="7" name="Freeform 7"/>
          <p:cNvSpPr/>
          <p:nvPr/>
        </p:nvSpPr>
        <p:spPr>
          <a:xfrm>
            <a:off x="17259300" y="0"/>
            <a:ext cx="1028700" cy="1052080"/>
          </a:xfrm>
          <a:custGeom>
            <a:avLst/>
            <a:gdLst/>
            <a:ahLst/>
            <a:cxnLst/>
            <a:rect l="l" t="t" r="r" b="b"/>
            <a:pathLst>
              <a:path w="1028700" h="1052080">
                <a:moveTo>
                  <a:pt x="0" y="0"/>
                </a:moveTo>
                <a:lnTo>
                  <a:pt x="1028700" y="0"/>
                </a:lnTo>
                <a:lnTo>
                  <a:pt x="1028700" y="1052080"/>
                </a:lnTo>
                <a:lnTo>
                  <a:pt x="0" y="1052080"/>
                </a:lnTo>
                <a:lnTo>
                  <a:pt x="0" y="0"/>
                </a:lnTo>
                <a:close/>
              </a:path>
            </a:pathLst>
          </a:custGeom>
          <a:blipFill>
            <a:blip r:embed="rId7"/>
            <a:stretch>
              <a:fillRect/>
            </a:stretch>
          </a:blipFill>
        </p:spPr>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AF2E9"/>
        </a:solidFill>
        <a:effectLst/>
      </p:bgPr>
    </p:bg>
    <p:spTree>
      <p:nvGrpSpPr>
        <p:cNvPr id="1" name=""/>
        <p:cNvGrpSpPr/>
        <p:nvPr/>
      </p:nvGrpSpPr>
      <p:grpSpPr>
        <a:xfrm>
          <a:off x="0" y="0"/>
          <a:ext cx="0" cy="0"/>
          <a:chOff x="0" y="0"/>
          <a:chExt cx="0" cy="0"/>
        </a:xfrm>
      </p:grpSpPr>
      <p:sp>
        <p:nvSpPr>
          <p:cNvPr id="2" name="Freeform 2">
            <a:hlinkClick r:id="rId2" tooltip="https://www.researchgate.net/figure/The-four-language-areas-of-Switzerland-Source-BFS-2022-Die-vier-Sprachgebiete-der_fig3_376680788"/>
          </p:cNvPr>
          <p:cNvSpPr/>
          <p:nvPr/>
        </p:nvSpPr>
        <p:spPr>
          <a:xfrm>
            <a:off x="12270518" y="4799453"/>
            <a:ext cx="6017482" cy="5692610"/>
          </a:xfrm>
          <a:custGeom>
            <a:avLst/>
            <a:gdLst/>
            <a:ahLst/>
            <a:cxnLst/>
            <a:rect l="l" t="t" r="r" b="b"/>
            <a:pathLst>
              <a:path w="6017482" h="5692610">
                <a:moveTo>
                  <a:pt x="0" y="0"/>
                </a:moveTo>
                <a:lnTo>
                  <a:pt x="6017482" y="0"/>
                </a:lnTo>
                <a:lnTo>
                  <a:pt x="6017482" y="5692610"/>
                </a:lnTo>
                <a:lnTo>
                  <a:pt x="0" y="5692610"/>
                </a:lnTo>
                <a:lnTo>
                  <a:pt x="0" y="0"/>
                </a:lnTo>
                <a:close/>
              </a:path>
            </a:pathLst>
          </a:custGeom>
          <a:blipFill>
            <a:blip r:embed="rId3"/>
            <a:stretch>
              <a:fillRect l="-1373" t="-170" r="-341" b="-170"/>
            </a:stretch>
          </a:blipFill>
        </p:spPr>
      </p:sp>
      <p:sp>
        <p:nvSpPr>
          <p:cNvPr id="3" name="Freeform 3">
            <a:hlinkClick r:id="rId4" tooltip="https://worldpopulationreview.com/countries/by-gdp"/>
          </p:cNvPr>
          <p:cNvSpPr/>
          <p:nvPr/>
        </p:nvSpPr>
        <p:spPr>
          <a:xfrm>
            <a:off x="5284677" y="1425715"/>
            <a:ext cx="13012848" cy="3168675"/>
          </a:xfrm>
          <a:custGeom>
            <a:avLst/>
            <a:gdLst/>
            <a:ahLst/>
            <a:cxnLst/>
            <a:rect l="l" t="t" r="r" b="b"/>
            <a:pathLst>
              <a:path w="13012848" h="3168675">
                <a:moveTo>
                  <a:pt x="0" y="0"/>
                </a:moveTo>
                <a:lnTo>
                  <a:pt x="13012848" y="0"/>
                </a:lnTo>
                <a:lnTo>
                  <a:pt x="13012848" y="3168675"/>
                </a:lnTo>
                <a:lnTo>
                  <a:pt x="0" y="3168675"/>
                </a:lnTo>
                <a:lnTo>
                  <a:pt x="0" y="0"/>
                </a:lnTo>
                <a:close/>
              </a:path>
            </a:pathLst>
          </a:custGeom>
          <a:blipFill>
            <a:blip r:embed="rId5"/>
            <a:stretch>
              <a:fillRect t="-2869" r="-2272" b="-2869"/>
            </a:stretch>
          </a:blipFill>
        </p:spPr>
      </p:sp>
      <p:sp>
        <p:nvSpPr>
          <p:cNvPr id="4" name="Freeform 4">
            <a:hlinkClick r:id="rId6" tooltip="https://www.globaldata.com/data-insights/macroeconomic/switzerland-population-distribution-in-by-age/"/>
          </p:cNvPr>
          <p:cNvSpPr/>
          <p:nvPr/>
        </p:nvSpPr>
        <p:spPr>
          <a:xfrm>
            <a:off x="0" y="0"/>
            <a:ext cx="5252998" cy="4666874"/>
          </a:xfrm>
          <a:custGeom>
            <a:avLst/>
            <a:gdLst/>
            <a:ahLst/>
            <a:cxnLst/>
            <a:rect l="l" t="t" r="r" b="b"/>
            <a:pathLst>
              <a:path w="5252998" h="4666874">
                <a:moveTo>
                  <a:pt x="0" y="0"/>
                </a:moveTo>
                <a:lnTo>
                  <a:pt x="5252998" y="0"/>
                </a:lnTo>
                <a:lnTo>
                  <a:pt x="5252998" y="4666874"/>
                </a:lnTo>
                <a:lnTo>
                  <a:pt x="0" y="4666874"/>
                </a:lnTo>
                <a:lnTo>
                  <a:pt x="0" y="0"/>
                </a:lnTo>
                <a:close/>
              </a:path>
            </a:pathLst>
          </a:custGeom>
          <a:blipFill>
            <a:blip r:embed="rId7"/>
            <a:stretch>
              <a:fillRect/>
            </a:stretch>
          </a:blipFill>
        </p:spPr>
      </p:sp>
      <p:grpSp>
        <p:nvGrpSpPr>
          <p:cNvPr id="5" name="Group 5"/>
          <p:cNvGrpSpPr/>
          <p:nvPr/>
        </p:nvGrpSpPr>
        <p:grpSpPr>
          <a:xfrm>
            <a:off x="0" y="4594390"/>
            <a:ext cx="11575203" cy="5692610"/>
            <a:chOff x="0" y="0"/>
            <a:chExt cx="15433603" cy="7590146"/>
          </a:xfrm>
        </p:grpSpPr>
        <p:sp>
          <p:nvSpPr>
            <p:cNvPr id="6" name="Freeform 6">
              <a:hlinkClick r:id="rId8" tooltip="https://www.fao.org/nutrition/education/food-dietary-guidelines/regions/countries/switzerland/en/"/>
            </p:cNvPr>
            <p:cNvSpPr/>
            <p:nvPr/>
          </p:nvSpPr>
          <p:spPr>
            <a:xfrm>
              <a:off x="7131077" y="304265"/>
              <a:ext cx="8302526" cy="6645295"/>
            </a:xfrm>
            <a:custGeom>
              <a:avLst/>
              <a:gdLst/>
              <a:ahLst/>
              <a:cxnLst/>
              <a:rect l="l" t="t" r="r" b="b"/>
              <a:pathLst>
                <a:path w="8302526" h="6645295">
                  <a:moveTo>
                    <a:pt x="0" y="0"/>
                  </a:moveTo>
                  <a:lnTo>
                    <a:pt x="8302526" y="0"/>
                  </a:lnTo>
                  <a:lnTo>
                    <a:pt x="8302526" y="6645295"/>
                  </a:lnTo>
                  <a:lnTo>
                    <a:pt x="0" y="6645295"/>
                  </a:lnTo>
                  <a:lnTo>
                    <a:pt x="0" y="0"/>
                  </a:lnTo>
                  <a:close/>
                </a:path>
              </a:pathLst>
            </a:custGeom>
            <a:blipFill>
              <a:blip r:embed="rId9"/>
              <a:stretch>
                <a:fillRect b="-2268"/>
              </a:stretch>
            </a:blipFill>
          </p:spPr>
        </p:sp>
        <p:sp>
          <p:nvSpPr>
            <p:cNvPr id="7" name="Freeform 7">
              <a:hlinkClick r:id="rId8" tooltip="https://www.fao.org/nutrition/education/food-dietary-guidelines/regions/countries/switzerland/en/"/>
            </p:cNvPr>
            <p:cNvSpPr/>
            <p:nvPr/>
          </p:nvSpPr>
          <p:spPr>
            <a:xfrm>
              <a:off x="0" y="0"/>
              <a:ext cx="7033536" cy="7590146"/>
            </a:xfrm>
            <a:custGeom>
              <a:avLst/>
              <a:gdLst/>
              <a:ahLst/>
              <a:cxnLst/>
              <a:rect l="l" t="t" r="r" b="b"/>
              <a:pathLst>
                <a:path w="7033536" h="7590146">
                  <a:moveTo>
                    <a:pt x="0" y="0"/>
                  </a:moveTo>
                  <a:lnTo>
                    <a:pt x="7033536" y="0"/>
                  </a:lnTo>
                  <a:lnTo>
                    <a:pt x="7033536" y="7590146"/>
                  </a:lnTo>
                  <a:lnTo>
                    <a:pt x="0" y="7590146"/>
                  </a:lnTo>
                  <a:lnTo>
                    <a:pt x="0" y="0"/>
                  </a:lnTo>
                  <a:close/>
                </a:path>
              </a:pathLst>
            </a:custGeom>
            <a:blipFill>
              <a:blip r:embed="rId10"/>
              <a:stretch>
                <a:fillRect/>
              </a:stretch>
            </a:blipFill>
          </p:spPr>
        </p:sp>
        <p:sp>
          <p:nvSpPr>
            <p:cNvPr id="8" name="TextBox 8"/>
            <p:cNvSpPr txBox="1"/>
            <p:nvPr/>
          </p:nvSpPr>
          <p:spPr>
            <a:xfrm>
              <a:off x="456279" y="7105985"/>
              <a:ext cx="5936148" cy="484161"/>
            </a:xfrm>
            <a:prstGeom prst="rect">
              <a:avLst/>
            </a:prstGeom>
          </p:spPr>
          <p:txBody>
            <a:bodyPr lIns="0" tIns="0" rIns="0" bIns="0" rtlCol="0" anchor="t">
              <a:spAutoFit/>
            </a:bodyPr>
            <a:lstStyle/>
            <a:p>
              <a:pPr algn="ctr">
                <a:lnSpc>
                  <a:spcPts val="3080"/>
                </a:lnSpc>
                <a:spcBef>
                  <a:spcPct val="0"/>
                </a:spcBef>
              </a:pPr>
              <a:r>
                <a:rPr lang="en-US" sz="2200" spc="33">
                  <a:solidFill>
                    <a:srgbClr val="000000"/>
                  </a:solidFill>
                  <a:latin typeface="Aileron"/>
                </a:rPr>
                <a:t>The Swiss children’s nutrition disk.</a:t>
              </a:r>
            </a:p>
          </p:txBody>
        </p:sp>
        <p:sp>
          <p:nvSpPr>
            <p:cNvPr id="9" name="TextBox 9"/>
            <p:cNvSpPr txBox="1"/>
            <p:nvPr/>
          </p:nvSpPr>
          <p:spPr>
            <a:xfrm>
              <a:off x="9278633" y="6882955"/>
              <a:ext cx="4195851" cy="484161"/>
            </a:xfrm>
            <a:prstGeom prst="rect">
              <a:avLst/>
            </a:prstGeom>
          </p:spPr>
          <p:txBody>
            <a:bodyPr lIns="0" tIns="0" rIns="0" bIns="0" rtlCol="0" anchor="t">
              <a:spAutoFit/>
            </a:bodyPr>
            <a:lstStyle/>
            <a:p>
              <a:pPr algn="ctr">
                <a:lnSpc>
                  <a:spcPts val="3080"/>
                </a:lnSpc>
                <a:spcBef>
                  <a:spcPct val="0"/>
                </a:spcBef>
              </a:pPr>
              <a:r>
                <a:rPr lang="en-US" sz="2200" spc="33">
                  <a:solidFill>
                    <a:srgbClr val="000000"/>
                  </a:solidFill>
                  <a:latin typeface="Aileron"/>
                </a:rPr>
                <a:t>The Swiss food pyramid.</a:t>
              </a:r>
            </a:p>
          </p:txBody>
        </p:sp>
      </p:grpSp>
      <p:sp>
        <p:nvSpPr>
          <p:cNvPr id="10" name="TextBox 10"/>
          <p:cNvSpPr txBox="1"/>
          <p:nvPr/>
        </p:nvSpPr>
        <p:spPr>
          <a:xfrm>
            <a:off x="7100113" y="209550"/>
            <a:ext cx="7889190" cy="819150"/>
          </a:xfrm>
          <a:prstGeom prst="rect">
            <a:avLst/>
          </a:prstGeom>
        </p:spPr>
        <p:txBody>
          <a:bodyPr lIns="0" tIns="0" rIns="0" bIns="0" rtlCol="0" anchor="t">
            <a:spAutoFit/>
          </a:bodyPr>
          <a:lstStyle/>
          <a:p>
            <a:pPr marL="0" lvl="0" indent="0">
              <a:lnSpc>
                <a:spcPts val="6480"/>
              </a:lnSpc>
              <a:spcBef>
                <a:spcPct val="0"/>
              </a:spcBef>
            </a:pPr>
            <a:r>
              <a:rPr lang="en-US" sz="5400">
                <a:solidFill>
                  <a:srgbClr val="000000"/>
                </a:solidFill>
                <a:latin typeface="Fraunces Semi-Bold"/>
              </a:rPr>
              <a:t>Switzerland Profile</a:t>
            </a:r>
          </a:p>
        </p:txBody>
      </p:sp>
      <p:sp>
        <p:nvSpPr>
          <p:cNvPr id="11" name="Freeform 11"/>
          <p:cNvSpPr/>
          <p:nvPr/>
        </p:nvSpPr>
        <p:spPr>
          <a:xfrm>
            <a:off x="16893968" y="0"/>
            <a:ext cx="1394032" cy="1425715"/>
          </a:xfrm>
          <a:custGeom>
            <a:avLst/>
            <a:gdLst/>
            <a:ahLst/>
            <a:cxnLst/>
            <a:rect l="l" t="t" r="r" b="b"/>
            <a:pathLst>
              <a:path w="1394032" h="1425715">
                <a:moveTo>
                  <a:pt x="0" y="0"/>
                </a:moveTo>
                <a:lnTo>
                  <a:pt x="1394032" y="0"/>
                </a:lnTo>
                <a:lnTo>
                  <a:pt x="1394032" y="1425715"/>
                </a:lnTo>
                <a:lnTo>
                  <a:pt x="0" y="1425715"/>
                </a:lnTo>
                <a:lnTo>
                  <a:pt x="0" y="0"/>
                </a:lnTo>
                <a:close/>
              </a:path>
            </a:pathLst>
          </a:custGeom>
          <a:blipFill>
            <a:blip r:embed="rId11"/>
            <a:stretch>
              <a:fillRect/>
            </a:stretch>
          </a:blipFill>
        </p:spPr>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AF2E9"/>
        </a:solidFill>
        <a:effectLst/>
      </p:bgPr>
    </p:bg>
    <p:spTree>
      <p:nvGrpSpPr>
        <p:cNvPr id="1" name=""/>
        <p:cNvGrpSpPr/>
        <p:nvPr/>
      </p:nvGrpSpPr>
      <p:grpSpPr>
        <a:xfrm>
          <a:off x="0" y="0"/>
          <a:ext cx="0" cy="0"/>
          <a:chOff x="0" y="0"/>
          <a:chExt cx="0" cy="0"/>
        </a:xfrm>
      </p:grpSpPr>
      <p:sp>
        <p:nvSpPr>
          <p:cNvPr id="2" name="TextBox 2"/>
          <p:cNvSpPr txBox="1"/>
          <p:nvPr/>
        </p:nvSpPr>
        <p:spPr>
          <a:xfrm>
            <a:off x="3505200" y="1211038"/>
            <a:ext cx="14586572" cy="704850"/>
          </a:xfrm>
          <a:prstGeom prst="rect">
            <a:avLst/>
          </a:prstGeom>
        </p:spPr>
        <p:txBody>
          <a:bodyPr lIns="0" tIns="0" rIns="0" bIns="0" rtlCol="0" anchor="t">
            <a:spAutoFit/>
          </a:bodyPr>
          <a:lstStyle/>
          <a:p>
            <a:pPr marL="0" lvl="0" indent="0">
              <a:lnSpc>
                <a:spcPts val="5520"/>
              </a:lnSpc>
              <a:spcBef>
                <a:spcPct val="0"/>
              </a:spcBef>
            </a:pPr>
            <a:r>
              <a:rPr lang="en-US" sz="4600">
                <a:solidFill>
                  <a:srgbClr val="004B35"/>
                </a:solidFill>
                <a:latin typeface="Fraunces Semi-Bold"/>
              </a:rPr>
              <a:t>Economics, Social, Legal and Political Environment</a:t>
            </a:r>
          </a:p>
        </p:txBody>
      </p:sp>
      <p:sp>
        <p:nvSpPr>
          <p:cNvPr id="3" name="Freeform 3"/>
          <p:cNvSpPr/>
          <p:nvPr/>
        </p:nvSpPr>
        <p:spPr>
          <a:xfrm>
            <a:off x="-2945679" y="31132"/>
            <a:ext cx="6211019" cy="4114800"/>
          </a:xfrm>
          <a:custGeom>
            <a:avLst/>
            <a:gdLst/>
            <a:ahLst/>
            <a:cxnLst/>
            <a:rect l="l" t="t" r="r" b="b"/>
            <a:pathLst>
              <a:path w="6211019" h="4114800">
                <a:moveTo>
                  <a:pt x="0" y="0"/>
                </a:moveTo>
                <a:lnTo>
                  <a:pt x="6211019" y="0"/>
                </a:lnTo>
                <a:lnTo>
                  <a:pt x="6211019"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TextBox 4"/>
          <p:cNvSpPr txBox="1"/>
          <p:nvPr/>
        </p:nvSpPr>
        <p:spPr>
          <a:xfrm>
            <a:off x="1735932" y="2562566"/>
            <a:ext cx="15789674" cy="3762375"/>
          </a:xfrm>
          <a:prstGeom prst="rect">
            <a:avLst/>
          </a:prstGeom>
        </p:spPr>
        <p:txBody>
          <a:bodyPr lIns="0" tIns="0" rIns="0" bIns="0" rtlCol="0" anchor="t">
            <a:spAutoFit/>
          </a:bodyPr>
          <a:lstStyle/>
          <a:p>
            <a:pPr>
              <a:lnSpc>
                <a:spcPts val="3360"/>
              </a:lnSpc>
              <a:spcBef>
                <a:spcPct val="0"/>
              </a:spcBef>
            </a:pPr>
            <a:r>
              <a:rPr lang="en-US" sz="2800">
                <a:solidFill>
                  <a:srgbClr val="000000"/>
                </a:solidFill>
                <a:latin typeface="Fraunces Semi-Bold"/>
              </a:rPr>
              <a:t>Economic:</a:t>
            </a:r>
          </a:p>
          <a:p>
            <a:pPr>
              <a:lnSpc>
                <a:spcPts val="3360"/>
              </a:lnSpc>
              <a:spcBef>
                <a:spcPct val="0"/>
              </a:spcBef>
            </a:pPr>
            <a:endParaRPr lang="en-US" sz="2800">
              <a:solidFill>
                <a:srgbClr val="000000"/>
              </a:solidFill>
              <a:latin typeface="Fraunces Semi-Bold"/>
            </a:endParaRPr>
          </a:p>
          <a:p>
            <a:pPr marL="604534" lvl="1" indent="-302267">
              <a:lnSpc>
                <a:spcPts val="3360"/>
              </a:lnSpc>
              <a:buFont typeface="Arial"/>
              <a:buChar char="•"/>
            </a:pPr>
            <a:r>
              <a:rPr lang="en-US" sz="2800">
                <a:solidFill>
                  <a:srgbClr val="000000"/>
                </a:solidFill>
                <a:latin typeface="Fraunces Semi-Bold"/>
              </a:rPr>
              <a:t>High Purchasing  Power: Based on World Bank data (2023), Switzerland's GDP per capita is approximately 87,080 USD, indicating a strong consumer base willing to pay for premium snacks. </a:t>
            </a:r>
          </a:p>
          <a:p>
            <a:pPr>
              <a:lnSpc>
                <a:spcPts val="3360"/>
              </a:lnSpc>
            </a:pPr>
            <a:endParaRPr lang="en-US" sz="2800">
              <a:solidFill>
                <a:srgbClr val="000000"/>
              </a:solidFill>
              <a:latin typeface="Fraunces Semi-Bold"/>
            </a:endParaRPr>
          </a:p>
          <a:p>
            <a:pPr marL="604534" lvl="1" indent="-302267">
              <a:lnSpc>
                <a:spcPts val="3360"/>
              </a:lnSpc>
              <a:buFont typeface="Arial"/>
              <a:buChar char="•"/>
            </a:pPr>
            <a:r>
              <a:rPr lang="en-US" sz="2800">
                <a:solidFill>
                  <a:srgbClr val="000000"/>
                </a:solidFill>
                <a:latin typeface="Fraunces Semi-Bold"/>
              </a:rPr>
              <a:t>Strong Currency:  The Swiss Franc (CHF) is strong compared to the Indian Rupee (INR). The current exchange rate (as of April 23, 2024) is roughly 1 CHF ≈ 0.92 USD.</a:t>
            </a:r>
          </a:p>
          <a:p>
            <a:pPr>
              <a:lnSpc>
                <a:spcPts val="3360"/>
              </a:lnSpc>
            </a:pPr>
            <a:endParaRPr lang="en-US" sz="2800">
              <a:solidFill>
                <a:srgbClr val="000000"/>
              </a:solidFill>
              <a:latin typeface="Fraunces Semi-Bold"/>
            </a:endParaRPr>
          </a:p>
        </p:txBody>
      </p:sp>
      <p:sp>
        <p:nvSpPr>
          <p:cNvPr id="5" name="TextBox 5"/>
          <p:cNvSpPr txBox="1"/>
          <p:nvPr/>
        </p:nvSpPr>
        <p:spPr>
          <a:xfrm>
            <a:off x="1735932" y="6972641"/>
            <a:ext cx="15789674" cy="2924175"/>
          </a:xfrm>
          <a:prstGeom prst="rect">
            <a:avLst/>
          </a:prstGeom>
        </p:spPr>
        <p:txBody>
          <a:bodyPr lIns="0" tIns="0" rIns="0" bIns="0" rtlCol="0" anchor="t">
            <a:spAutoFit/>
          </a:bodyPr>
          <a:lstStyle/>
          <a:p>
            <a:pPr>
              <a:lnSpc>
                <a:spcPts val="3359"/>
              </a:lnSpc>
              <a:spcBef>
                <a:spcPct val="0"/>
              </a:spcBef>
            </a:pPr>
            <a:r>
              <a:rPr lang="en-US" sz="2799">
                <a:solidFill>
                  <a:srgbClr val="000000"/>
                </a:solidFill>
                <a:latin typeface="Fraunces Semi-Bold"/>
              </a:rPr>
              <a:t>Political:</a:t>
            </a:r>
          </a:p>
          <a:p>
            <a:pPr>
              <a:lnSpc>
                <a:spcPts val="3359"/>
              </a:lnSpc>
              <a:spcBef>
                <a:spcPct val="0"/>
              </a:spcBef>
            </a:pPr>
            <a:endParaRPr lang="en-US" sz="2799">
              <a:solidFill>
                <a:srgbClr val="000000"/>
              </a:solidFill>
              <a:latin typeface="Fraunces Semi-Bold"/>
            </a:endParaRPr>
          </a:p>
          <a:p>
            <a:pPr marL="604519" lvl="1" indent="-302260">
              <a:lnSpc>
                <a:spcPts val="3359"/>
              </a:lnSpc>
              <a:buFont typeface="Arial"/>
              <a:buChar char="•"/>
            </a:pPr>
            <a:r>
              <a:rPr lang="en-US" sz="2799">
                <a:solidFill>
                  <a:srgbClr val="000000"/>
                </a:solidFill>
                <a:latin typeface="Fraunces Semi-Bold"/>
              </a:rPr>
              <a:t>Trade Agreements:  Trade agreements between India and Switzerland that  benefit  import process.</a:t>
            </a:r>
          </a:p>
          <a:p>
            <a:pPr>
              <a:lnSpc>
                <a:spcPts val="3359"/>
              </a:lnSpc>
            </a:pPr>
            <a:endParaRPr lang="en-US" sz="2799">
              <a:solidFill>
                <a:srgbClr val="000000"/>
              </a:solidFill>
              <a:latin typeface="Fraunces Semi-Bold"/>
            </a:endParaRPr>
          </a:p>
          <a:p>
            <a:pPr marL="604519" lvl="1" indent="-302260">
              <a:lnSpc>
                <a:spcPts val="3359"/>
              </a:lnSpc>
              <a:buFont typeface="Arial"/>
              <a:buChar char="•"/>
            </a:pPr>
            <a:r>
              <a:rPr lang="en-US" sz="2799">
                <a:solidFill>
                  <a:srgbClr val="000000"/>
                </a:solidFill>
                <a:latin typeface="Fraunces Semi-Bold"/>
              </a:rPr>
              <a:t>Political Stability: Switzerland enjoys high political stability, which minimizes risk of sudden policy changes that could affect our business.</a:t>
            </a:r>
          </a:p>
        </p:txBody>
      </p:sp>
      <p:sp>
        <p:nvSpPr>
          <p:cNvPr id="6" name="Freeform 6"/>
          <p:cNvSpPr/>
          <p:nvPr/>
        </p:nvSpPr>
        <p:spPr>
          <a:xfrm>
            <a:off x="17069649" y="0"/>
            <a:ext cx="1227876" cy="1255782"/>
          </a:xfrm>
          <a:custGeom>
            <a:avLst/>
            <a:gdLst/>
            <a:ahLst/>
            <a:cxnLst/>
            <a:rect l="l" t="t" r="r" b="b"/>
            <a:pathLst>
              <a:path w="1227876" h="1255782">
                <a:moveTo>
                  <a:pt x="0" y="0"/>
                </a:moveTo>
                <a:lnTo>
                  <a:pt x="1227876" y="0"/>
                </a:lnTo>
                <a:lnTo>
                  <a:pt x="1227876" y="1255782"/>
                </a:lnTo>
                <a:lnTo>
                  <a:pt x="0" y="1255782"/>
                </a:lnTo>
                <a:lnTo>
                  <a:pt x="0" y="0"/>
                </a:lnTo>
                <a:close/>
              </a:path>
            </a:pathLst>
          </a:custGeom>
          <a:blipFill>
            <a:blip r:embed="rId4"/>
            <a:stretch>
              <a:fillRect/>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89</TotalTime>
  <Words>1915</Words>
  <Application>Microsoft Office PowerPoint</Application>
  <PresentationFormat>Custom</PresentationFormat>
  <Paragraphs>346</Paragraphs>
  <Slides>29</Slides>
  <Notes>1</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29</vt:i4>
      </vt:variant>
    </vt:vector>
  </HeadingPairs>
  <TitlesOfParts>
    <vt:vector size="40" baseType="lpstr">
      <vt:lpstr>Fraunces</vt:lpstr>
      <vt:lpstr>Aileron Heavy</vt:lpstr>
      <vt:lpstr>Aileron Ultra-Bold</vt:lpstr>
      <vt:lpstr>Aileron Bold</vt:lpstr>
      <vt:lpstr>Aileron</vt:lpstr>
      <vt:lpstr>Fraunces Bold</vt:lpstr>
      <vt:lpstr>Canva Sans Bold</vt:lpstr>
      <vt:lpstr>Fraunces Semi-Bold</vt:lpstr>
      <vt:lpstr>Calibri</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BRAND OVERVIEW</dc:title>
  <cp:lastModifiedBy>POLLY RABIDAS</cp:lastModifiedBy>
  <cp:revision>4</cp:revision>
  <dcterms:created xsi:type="dcterms:W3CDTF">2006-08-16T00:00:00Z</dcterms:created>
  <dcterms:modified xsi:type="dcterms:W3CDTF">2024-04-24T09:50:34Z</dcterms:modified>
  <dc:identifier>DAF9dIB_fIE</dc:identifier>
</cp:coreProperties>
</file>